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7"/>
  </p:notesMasterIdLst>
  <p:handoutMasterIdLst>
    <p:handoutMasterId r:id="rId28"/>
  </p:handoutMasterIdLst>
  <p:sldIdLst>
    <p:sldId id="274" r:id="rId3"/>
    <p:sldId id="294" r:id="rId4"/>
    <p:sldId id="292" r:id="rId5"/>
    <p:sldId id="351" r:id="rId6"/>
    <p:sldId id="325" r:id="rId7"/>
    <p:sldId id="352" r:id="rId8"/>
    <p:sldId id="353" r:id="rId9"/>
    <p:sldId id="358" r:id="rId10"/>
    <p:sldId id="354" r:id="rId11"/>
    <p:sldId id="355" r:id="rId12"/>
    <p:sldId id="357" r:id="rId13"/>
    <p:sldId id="327" r:id="rId14"/>
    <p:sldId id="359" r:id="rId15"/>
    <p:sldId id="342" r:id="rId16"/>
    <p:sldId id="356" r:id="rId17"/>
    <p:sldId id="328" r:id="rId18"/>
    <p:sldId id="333" r:id="rId19"/>
    <p:sldId id="326" r:id="rId20"/>
    <p:sldId id="332" r:id="rId21"/>
    <p:sldId id="322" r:id="rId22"/>
    <p:sldId id="337" r:id="rId23"/>
    <p:sldId id="360" r:id="rId24"/>
    <p:sldId id="361" r:id="rId25"/>
    <p:sldId id="36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BA1B5"/>
    <a:srgbClr val="6600CC"/>
    <a:srgbClr val="D1C0B1"/>
    <a:srgbClr val="C8B3A1"/>
    <a:srgbClr val="84664E"/>
    <a:srgbClr val="9A785C"/>
    <a:srgbClr val="4F3D2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6" autoAdjust="0"/>
    <p:restoredTop sz="95015" autoAdjust="0"/>
  </p:normalViewPr>
  <p:slideViewPr>
    <p:cSldViewPr snapToGrid="0">
      <p:cViewPr varScale="1">
        <p:scale>
          <a:sx n="66" d="100"/>
          <a:sy n="66" d="100"/>
        </p:scale>
        <p:origin x="-708" y="-9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7EB09-1918-481A-B21C-C37A9A55256A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8740B96B-E982-4B37-9A06-1BEF245DC103}">
      <dgm:prSet phldrT="[文字]" custT="1"/>
      <dgm:spPr/>
      <dgm:t>
        <a:bodyPr/>
        <a:lstStyle/>
        <a:p>
          <a:r>
            <a:rPr lang="zh-TW" altLang="en-US" sz="2400" dirty="0" smtClean="0"/>
            <a:t>文字</a:t>
          </a:r>
          <a:endParaRPr lang="en-US" altLang="zh-TW" sz="2400" dirty="0" smtClean="0"/>
        </a:p>
        <a:p>
          <a:r>
            <a:rPr lang="zh-TW" altLang="en-US" sz="2400" dirty="0" smtClean="0"/>
            <a:t>篇章</a:t>
          </a:r>
          <a:endParaRPr lang="zh-TW" altLang="en-US" sz="2400" dirty="0"/>
        </a:p>
      </dgm:t>
    </dgm:pt>
    <dgm:pt modelId="{45AAA9F9-7189-434B-A77E-DB4384B195C1}" type="parTrans" cxnId="{A7E8EF12-3161-4010-A5FA-A21FC110DC97}">
      <dgm:prSet/>
      <dgm:spPr/>
      <dgm:t>
        <a:bodyPr/>
        <a:lstStyle/>
        <a:p>
          <a:endParaRPr lang="zh-TW" altLang="en-US" sz="2400"/>
        </a:p>
      </dgm:t>
    </dgm:pt>
    <dgm:pt modelId="{A67A31F4-4AA9-4E29-BC8A-DC19E19A3793}" type="sibTrans" cxnId="{A7E8EF12-3161-4010-A5FA-A21FC110DC97}">
      <dgm:prSet/>
      <dgm:spPr/>
      <dgm:t>
        <a:bodyPr/>
        <a:lstStyle/>
        <a:p>
          <a:endParaRPr lang="zh-TW" altLang="en-US" sz="2400"/>
        </a:p>
      </dgm:t>
    </dgm:pt>
    <dgm:pt modelId="{BDF26536-5DD8-4418-A8D2-F6EF88377F44}">
      <dgm:prSet phldrT="[文字]" custT="1"/>
      <dgm:spPr/>
      <dgm:t>
        <a:bodyPr/>
        <a:lstStyle/>
        <a:p>
          <a:r>
            <a:rPr lang="zh-TW" altLang="en-US" sz="2400" dirty="0" smtClean="0"/>
            <a:t>文本</a:t>
          </a:r>
          <a:endParaRPr lang="en-US" altLang="zh-TW" sz="2400" dirty="0" smtClean="0"/>
        </a:p>
        <a:p>
          <a:r>
            <a:rPr lang="zh-TW" altLang="en-US" sz="2400" dirty="0" smtClean="0"/>
            <a:t>表述</a:t>
          </a:r>
          <a:endParaRPr lang="zh-TW" altLang="en-US" sz="2400" dirty="0"/>
        </a:p>
      </dgm:t>
    </dgm:pt>
    <dgm:pt modelId="{BFC558FF-6D75-4C16-B675-FEBDF82DE3BC}" type="parTrans" cxnId="{53920080-C8FA-4ED9-B6BB-DCBA827AF8BB}">
      <dgm:prSet/>
      <dgm:spPr/>
      <dgm:t>
        <a:bodyPr/>
        <a:lstStyle/>
        <a:p>
          <a:endParaRPr lang="zh-TW" altLang="en-US" sz="2400"/>
        </a:p>
      </dgm:t>
    </dgm:pt>
    <dgm:pt modelId="{5E28B3EA-F0F5-40E2-9C41-7B75BBC122C1}" type="sibTrans" cxnId="{53920080-C8FA-4ED9-B6BB-DCBA827AF8BB}">
      <dgm:prSet/>
      <dgm:spPr/>
      <dgm:t>
        <a:bodyPr/>
        <a:lstStyle/>
        <a:p>
          <a:endParaRPr lang="zh-TW" altLang="en-US" sz="2400"/>
        </a:p>
      </dgm:t>
    </dgm:pt>
    <dgm:pt modelId="{BEE0934B-5D9D-4509-B9C1-AF00469A61E5}">
      <dgm:prSet phldrT="[文字]" custT="1"/>
      <dgm:spPr/>
      <dgm:t>
        <a:bodyPr/>
        <a:lstStyle/>
        <a:p>
          <a:r>
            <a:rPr lang="zh-TW" altLang="en-US" sz="2400" dirty="0" smtClean="0"/>
            <a:t>文化</a:t>
          </a:r>
          <a:endParaRPr lang="en-US" altLang="zh-TW" sz="2400" dirty="0" smtClean="0"/>
        </a:p>
        <a:p>
          <a:r>
            <a:rPr lang="zh-TW" altLang="en-US" sz="2400" dirty="0" smtClean="0"/>
            <a:t>內涵</a:t>
          </a:r>
          <a:endParaRPr lang="zh-TW" altLang="en-US" sz="2400" dirty="0"/>
        </a:p>
      </dgm:t>
    </dgm:pt>
    <dgm:pt modelId="{504CB991-FC4C-4680-B333-585111376B3B}" type="parTrans" cxnId="{B9A898B1-63D2-4541-80BC-32F86FD12F9F}">
      <dgm:prSet/>
      <dgm:spPr/>
      <dgm:t>
        <a:bodyPr/>
        <a:lstStyle/>
        <a:p>
          <a:endParaRPr lang="zh-TW" altLang="en-US" sz="2400"/>
        </a:p>
      </dgm:t>
    </dgm:pt>
    <dgm:pt modelId="{6FA7889A-098E-417F-BB52-A48EC99BA5CC}" type="sibTrans" cxnId="{B9A898B1-63D2-4541-80BC-32F86FD12F9F}">
      <dgm:prSet/>
      <dgm:spPr/>
      <dgm:t>
        <a:bodyPr/>
        <a:lstStyle/>
        <a:p>
          <a:endParaRPr lang="zh-TW" altLang="en-US" sz="2400"/>
        </a:p>
      </dgm:t>
    </dgm:pt>
    <dgm:pt modelId="{BD1E228E-DF24-4375-BDF4-59F8047E9F76}" type="pres">
      <dgm:prSet presAssocID="{5727EB09-1918-481A-B21C-C37A9A55256A}" presName="Name0" presStyleCnt="0">
        <dgm:presLayoutVars>
          <dgm:dir/>
          <dgm:animLvl val="lvl"/>
          <dgm:resizeHandles val="exact"/>
        </dgm:presLayoutVars>
      </dgm:prSet>
      <dgm:spPr/>
    </dgm:pt>
    <dgm:pt modelId="{8DA0EB66-FD07-4DCA-824B-B34D551A1485}" type="pres">
      <dgm:prSet presAssocID="{8740B96B-E982-4B37-9A06-1BEF245DC10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FFF1CB-F88E-4590-811C-FFA1AAD86E0A}" type="pres">
      <dgm:prSet presAssocID="{A67A31F4-4AA9-4E29-BC8A-DC19E19A3793}" presName="parTxOnlySpace" presStyleCnt="0"/>
      <dgm:spPr/>
    </dgm:pt>
    <dgm:pt modelId="{B7A76ACB-4D60-425A-805F-562D9E02A4C9}" type="pres">
      <dgm:prSet presAssocID="{BDF26536-5DD8-4418-A8D2-F6EF88377F4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F1F55E-64A0-4979-AFE8-81E3862019CB}" type="pres">
      <dgm:prSet presAssocID="{5E28B3EA-F0F5-40E2-9C41-7B75BBC122C1}" presName="parTxOnlySpace" presStyleCnt="0"/>
      <dgm:spPr/>
    </dgm:pt>
    <dgm:pt modelId="{CB966DFD-FA20-4F1E-893B-8C21ED18D173}" type="pres">
      <dgm:prSet presAssocID="{BEE0934B-5D9D-4509-B9C1-AF00469A61E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7BE1143-03C0-40D6-A9CD-5F3A7DD3B59F}" type="presOf" srcId="{BDF26536-5DD8-4418-A8D2-F6EF88377F44}" destId="{B7A76ACB-4D60-425A-805F-562D9E02A4C9}" srcOrd="0" destOrd="0" presId="urn:microsoft.com/office/officeart/2005/8/layout/chevron1"/>
    <dgm:cxn modelId="{66B829A2-8BBB-4836-949E-319477F94BDA}" type="presOf" srcId="{BEE0934B-5D9D-4509-B9C1-AF00469A61E5}" destId="{CB966DFD-FA20-4F1E-893B-8C21ED18D173}" srcOrd="0" destOrd="0" presId="urn:microsoft.com/office/officeart/2005/8/layout/chevron1"/>
    <dgm:cxn modelId="{53920080-C8FA-4ED9-B6BB-DCBA827AF8BB}" srcId="{5727EB09-1918-481A-B21C-C37A9A55256A}" destId="{BDF26536-5DD8-4418-A8D2-F6EF88377F44}" srcOrd="1" destOrd="0" parTransId="{BFC558FF-6D75-4C16-B675-FEBDF82DE3BC}" sibTransId="{5E28B3EA-F0F5-40E2-9C41-7B75BBC122C1}"/>
    <dgm:cxn modelId="{FFF7955C-A6AF-4035-94D6-87DDD6F646B6}" type="presOf" srcId="{5727EB09-1918-481A-B21C-C37A9A55256A}" destId="{BD1E228E-DF24-4375-BDF4-59F8047E9F76}" srcOrd="0" destOrd="0" presId="urn:microsoft.com/office/officeart/2005/8/layout/chevron1"/>
    <dgm:cxn modelId="{B9A898B1-63D2-4541-80BC-32F86FD12F9F}" srcId="{5727EB09-1918-481A-B21C-C37A9A55256A}" destId="{BEE0934B-5D9D-4509-B9C1-AF00469A61E5}" srcOrd="2" destOrd="0" parTransId="{504CB991-FC4C-4680-B333-585111376B3B}" sibTransId="{6FA7889A-098E-417F-BB52-A48EC99BA5CC}"/>
    <dgm:cxn modelId="{BE90F7A4-CFEF-46EB-A50C-F0C8D5286DA4}" type="presOf" srcId="{8740B96B-E982-4B37-9A06-1BEF245DC103}" destId="{8DA0EB66-FD07-4DCA-824B-B34D551A1485}" srcOrd="0" destOrd="0" presId="urn:microsoft.com/office/officeart/2005/8/layout/chevron1"/>
    <dgm:cxn modelId="{A7E8EF12-3161-4010-A5FA-A21FC110DC97}" srcId="{5727EB09-1918-481A-B21C-C37A9A55256A}" destId="{8740B96B-E982-4B37-9A06-1BEF245DC103}" srcOrd="0" destOrd="0" parTransId="{45AAA9F9-7189-434B-A77E-DB4384B195C1}" sibTransId="{A67A31F4-4AA9-4E29-BC8A-DC19E19A3793}"/>
    <dgm:cxn modelId="{A5E2EC07-1B9A-4223-A9CD-A29FCB1E0449}" type="presParOf" srcId="{BD1E228E-DF24-4375-BDF4-59F8047E9F76}" destId="{8DA0EB66-FD07-4DCA-824B-B34D551A1485}" srcOrd="0" destOrd="0" presId="urn:microsoft.com/office/officeart/2005/8/layout/chevron1"/>
    <dgm:cxn modelId="{32BAC8D3-9039-4897-8204-D6141674463B}" type="presParOf" srcId="{BD1E228E-DF24-4375-BDF4-59F8047E9F76}" destId="{8EFFF1CB-F88E-4590-811C-FFA1AAD86E0A}" srcOrd="1" destOrd="0" presId="urn:microsoft.com/office/officeart/2005/8/layout/chevron1"/>
    <dgm:cxn modelId="{CC70DAED-AEED-44C3-AD7D-7164B45394A7}" type="presParOf" srcId="{BD1E228E-DF24-4375-BDF4-59F8047E9F76}" destId="{B7A76ACB-4D60-425A-805F-562D9E02A4C9}" srcOrd="2" destOrd="0" presId="urn:microsoft.com/office/officeart/2005/8/layout/chevron1"/>
    <dgm:cxn modelId="{3CBC81FD-9447-4A41-BEED-32D6ACD927F7}" type="presParOf" srcId="{BD1E228E-DF24-4375-BDF4-59F8047E9F76}" destId="{A9F1F55E-64A0-4979-AFE8-81E3862019CB}" srcOrd="3" destOrd="0" presId="urn:microsoft.com/office/officeart/2005/8/layout/chevron1"/>
    <dgm:cxn modelId="{DC982842-A6F0-4C31-B200-8EE5F11B1F6D}" type="presParOf" srcId="{BD1E228E-DF24-4375-BDF4-59F8047E9F76}" destId="{CB966DFD-FA20-4F1E-893B-8C21ED18D17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FBBDBF-5326-46C1-9872-64F10F3E10E9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1027C3F-8FEE-40BC-9B8F-F532DAAF10C2}">
      <dgm:prSet phldrT="[文字]"/>
      <dgm:spPr/>
      <dgm:t>
        <a:bodyPr/>
        <a:lstStyle/>
        <a:p>
          <a:r>
            <a:rPr lang="en-US" altLang="zh-TW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99</a:t>
          </a:r>
          <a:r>
            <a:rPr lang="zh-TW" altLang="en-US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課綱</a:t>
          </a:r>
          <a:endParaRPr lang="zh-TW" altLang="en-US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A3DDCB5E-BA45-4F8B-AEDC-FED0E33FF141}" type="parTrans" cxnId="{A4B27EAC-B7BA-45DA-BA4D-64E317D94DB7}">
      <dgm:prSet/>
      <dgm:spPr/>
      <dgm:t>
        <a:bodyPr/>
        <a:lstStyle/>
        <a:p>
          <a:endParaRPr lang="zh-TW" altLang="en-US"/>
        </a:p>
      </dgm:t>
    </dgm:pt>
    <dgm:pt modelId="{C21C7115-3FBF-438F-B22B-04D7618A35BC}" type="sibTrans" cxnId="{A4B27EAC-B7BA-45DA-BA4D-64E317D94DB7}">
      <dgm:prSet/>
      <dgm:spPr/>
      <dgm:t>
        <a:bodyPr/>
        <a:lstStyle/>
        <a:p>
          <a:endParaRPr lang="zh-TW" altLang="en-US"/>
        </a:p>
      </dgm:t>
    </dgm:pt>
    <dgm:pt modelId="{A18BAD59-7C12-4BF8-89E4-7CC0E965275A}">
      <dgm:prSet phldrT="[文字]"/>
      <dgm:spPr/>
      <dgm:t>
        <a:bodyPr/>
        <a:lstStyle/>
        <a:p>
          <a:r>
            <a:rPr lang="zh-TW" altLang="en-US" dirty="0" smtClean="0"/>
            <a:t>希望學生學會帶得走的能力</a:t>
          </a:r>
          <a:endParaRPr lang="zh-TW" altLang="en-US" dirty="0"/>
        </a:p>
      </dgm:t>
    </dgm:pt>
    <dgm:pt modelId="{613664FF-AB8F-4CCF-AD5E-BD9677F54F16}" type="parTrans" cxnId="{846C5B9C-614A-4860-99A2-1553CC480AA7}">
      <dgm:prSet/>
      <dgm:spPr/>
      <dgm:t>
        <a:bodyPr/>
        <a:lstStyle/>
        <a:p>
          <a:endParaRPr lang="zh-TW" altLang="en-US"/>
        </a:p>
      </dgm:t>
    </dgm:pt>
    <dgm:pt modelId="{B0EBD569-B861-4B91-B9D5-93A270BB2BAD}" type="sibTrans" cxnId="{846C5B9C-614A-4860-99A2-1553CC480AA7}">
      <dgm:prSet/>
      <dgm:spPr/>
      <dgm:t>
        <a:bodyPr/>
        <a:lstStyle/>
        <a:p>
          <a:endParaRPr lang="zh-TW" altLang="en-US"/>
        </a:p>
      </dgm:t>
    </dgm:pt>
    <dgm:pt modelId="{820E0E14-3B30-437A-9490-DE0A42CEF22E}">
      <dgm:prSet phldrT="[文字]"/>
      <dgm:spPr/>
      <dgm:t>
        <a:bodyPr/>
        <a:lstStyle/>
        <a:p>
          <a:r>
            <a:rPr lang="en-US" altLang="zh-TW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108</a:t>
          </a:r>
          <a:r>
            <a:rPr lang="zh-TW" altLang="en-US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新課綱</a:t>
          </a:r>
          <a:endParaRPr lang="zh-TW" altLang="en-US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3877928E-3826-401E-8307-6CD951CD3942}" type="parTrans" cxnId="{666193A8-B1FE-497F-8463-6DBD45C5419F}">
      <dgm:prSet/>
      <dgm:spPr/>
      <dgm:t>
        <a:bodyPr/>
        <a:lstStyle/>
        <a:p>
          <a:endParaRPr lang="zh-TW" altLang="en-US"/>
        </a:p>
      </dgm:t>
    </dgm:pt>
    <dgm:pt modelId="{2556677C-CF4E-48C8-94A6-C05053309D82}" type="sibTrans" cxnId="{666193A8-B1FE-497F-8463-6DBD45C5419F}">
      <dgm:prSet/>
      <dgm:spPr/>
      <dgm:t>
        <a:bodyPr/>
        <a:lstStyle/>
        <a:p>
          <a:endParaRPr lang="zh-TW" altLang="en-US"/>
        </a:p>
      </dgm:t>
    </dgm:pt>
    <dgm:pt modelId="{1877A51F-865B-425F-98E1-803C1997C54E}">
      <dgm:prSet phldrT="[文字]"/>
      <dgm:spPr/>
      <dgm:t>
        <a:bodyPr/>
        <a:lstStyle/>
        <a:p>
          <a:r>
            <a:rPr lang="zh-TW" altLang="en-US" b="0" i="0" dirty="0" smtClean="0"/>
            <a:t>希望學生有素養。</a:t>
          </a:r>
          <a:endParaRPr lang="zh-TW" altLang="en-US" dirty="0"/>
        </a:p>
      </dgm:t>
    </dgm:pt>
    <dgm:pt modelId="{97BE502D-6C2A-4858-A6F8-1036DC6F8DDC}" type="parTrans" cxnId="{4C56DB7F-83BD-4C6F-A611-12DB6557A4C1}">
      <dgm:prSet/>
      <dgm:spPr/>
      <dgm:t>
        <a:bodyPr/>
        <a:lstStyle/>
        <a:p>
          <a:endParaRPr lang="zh-TW" altLang="en-US"/>
        </a:p>
      </dgm:t>
    </dgm:pt>
    <dgm:pt modelId="{03FD5848-3EFA-4A3A-A294-E4225143558D}" type="sibTrans" cxnId="{4C56DB7F-83BD-4C6F-A611-12DB6557A4C1}">
      <dgm:prSet/>
      <dgm:spPr/>
      <dgm:t>
        <a:bodyPr/>
        <a:lstStyle/>
        <a:p>
          <a:endParaRPr lang="zh-TW" altLang="en-US"/>
        </a:p>
      </dgm:t>
    </dgm:pt>
    <dgm:pt modelId="{E6E15141-3DAC-4ABD-B680-7A00AB7E1AD2}" type="pres">
      <dgm:prSet presAssocID="{38FBBDBF-5326-46C1-9872-64F10F3E10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8A757BC-52B3-4886-9685-C96B079D4916}" type="pres">
      <dgm:prSet presAssocID="{E1027C3F-8FEE-40BC-9B8F-F532DAAF10C2}" presName="composite" presStyleCnt="0"/>
      <dgm:spPr/>
    </dgm:pt>
    <dgm:pt modelId="{D0E49090-3CF0-4197-B77C-DE09F9EABB2E}" type="pres">
      <dgm:prSet presAssocID="{E1027C3F-8FEE-40BC-9B8F-F532DAAF10C2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A52C74-278C-4A8A-8F78-EB5D49A4C007}" type="pres">
      <dgm:prSet presAssocID="{E1027C3F-8FEE-40BC-9B8F-F532DAAF10C2}" presName="parSh" presStyleLbl="node1" presStyleIdx="0" presStyleCnt="2"/>
      <dgm:spPr/>
      <dgm:t>
        <a:bodyPr/>
        <a:lstStyle/>
        <a:p>
          <a:endParaRPr lang="zh-TW" altLang="en-US"/>
        </a:p>
      </dgm:t>
    </dgm:pt>
    <dgm:pt modelId="{6AAC6858-9F7C-4C68-9807-B4D83050748B}" type="pres">
      <dgm:prSet presAssocID="{E1027C3F-8FEE-40BC-9B8F-F532DAAF10C2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0AB17B-EFBD-400B-8F7F-F746975C79A4}" type="pres">
      <dgm:prSet presAssocID="{C21C7115-3FBF-438F-B22B-04D7618A35BC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47DBE961-DBBA-41C0-B233-E54DC9678C28}" type="pres">
      <dgm:prSet presAssocID="{C21C7115-3FBF-438F-B22B-04D7618A35BC}" presName="connTx" presStyleLbl="sibTrans2D1" presStyleIdx="0" presStyleCnt="1"/>
      <dgm:spPr/>
      <dgm:t>
        <a:bodyPr/>
        <a:lstStyle/>
        <a:p>
          <a:endParaRPr lang="zh-TW" altLang="en-US"/>
        </a:p>
      </dgm:t>
    </dgm:pt>
    <dgm:pt modelId="{FA31AC15-2F17-488A-B139-87FCC2BCA9EC}" type="pres">
      <dgm:prSet presAssocID="{820E0E14-3B30-437A-9490-DE0A42CEF22E}" presName="composite" presStyleCnt="0"/>
      <dgm:spPr/>
    </dgm:pt>
    <dgm:pt modelId="{6B655AE1-0F31-49DA-97AC-8041A92AA857}" type="pres">
      <dgm:prSet presAssocID="{820E0E14-3B30-437A-9490-DE0A42CEF22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405BB5-0CEF-4E75-B6D6-507F365C9995}" type="pres">
      <dgm:prSet presAssocID="{820E0E14-3B30-437A-9490-DE0A42CEF22E}" presName="parSh" presStyleLbl="node1" presStyleIdx="1" presStyleCnt="2"/>
      <dgm:spPr/>
      <dgm:t>
        <a:bodyPr/>
        <a:lstStyle/>
        <a:p>
          <a:endParaRPr lang="zh-TW" altLang="en-US"/>
        </a:p>
      </dgm:t>
    </dgm:pt>
    <dgm:pt modelId="{6F5EDE1C-7714-4236-9F81-67DD3A16791A}" type="pres">
      <dgm:prSet presAssocID="{820E0E14-3B30-437A-9490-DE0A42CEF22E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B968217-8EE2-41F4-A1CF-BD94646F0158}" type="presOf" srcId="{A18BAD59-7C12-4BF8-89E4-7CC0E965275A}" destId="{6AAC6858-9F7C-4C68-9807-B4D83050748B}" srcOrd="0" destOrd="0" presId="urn:microsoft.com/office/officeart/2005/8/layout/process3"/>
    <dgm:cxn modelId="{A4B27EAC-B7BA-45DA-BA4D-64E317D94DB7}" srcId="{38FBBDBF-5326-46C1-9872-64F10F3E10E9}" destId="{E1027C3F-8FEE-40BC-9B8F-F532DAAF10C2}" srcOrd="0" destOrd="0" parTransId="{A3DDCB5E-BA45-4F8B-AEDC-FED0E33FF141}" sibTransId="{C21C7115-3FBF-438F-B22B-04D7618A35BC}"/>
    <dgm:cxn modelId="{E25B9F67-D9E3-4C98-A124-A251505A3442}" type="presOf" srcId="{820E0E14-3B30-437A-9490-DE0A42CEF22E}" destId="{1C405BB5-0CEF-4E75-B6D6-507F365C9995}" srcOrd="1" destOrd="0" presId="urn:microsoft.com/office/officeart/2005/8/layout/process3"/>
    <dgm:cxn modelId="{666193A8-B1FE-497F-8463-6DBD45C5419F}" srcId="{38FBBDBF-5326-46C1-9872-64F10F3E10E9}" destId="{820E0E14-3B30-437A-9490-DE0A42CEF22E}" srcOrd="1" destOrd="0" parTransId="{3877928E-3826-401E-8307-6CD951CD3942}" sibTransId="{2556677C-CF4E-48C8-94A6-C05053309D82}"/>
    <dgm:cxn modelId="{4CA7A381-CCA3-469F-BD8F-3C468407158D}" type="presOf" srcId="{C21C7115-3FBF-438F-B22B-04D7618A35BC}" destId="{47DBE961-DBBA-41C0-B233-E54DC9678C28}" srcOrd="1" destOrd="0" presId="urn:microsoft.com/office/officeart/2005/8/layout/process3"/>
    <dgm:cxn modelId="{EFCCE494-E5C8-450B-B78F-F84C69214512}" type="presOf" srcId="{C21C7115-3FBF-438F-B22B-04D7618A35BC}" destId="{BF0AB17B-EFBD-400B-8F7F-F746975C79A4}" srcOrd="0" destOrd="0" presId="urn:microsoft.com/office/officeart/2005/8/layout/process3"/>
    <dgm:cxn modelId="{C6AEC71B-4A4C-4BB1-95DD-91445B710361}" type="presOf" srcId="{E1027C3F-8FEE-40BC-9B8F-F532DAAF10C2}" destId="{87A52C74-278C-4A8A-8F78-EB5D49A4C007}" srcOrd="1" destOrd="0" presId="urn:microsoft.com/office/officeart/2005/8/layout/process3"/>
    <dgm:cxn modelId="{C84C73D3-9F10-49CA-A65C-B418EE48E75D}" type="presOf" srcId="{38FBBDBF-5326-46C1-9872-64F10F3E10E9}" destId="{E6E15141-3DAC-4ABD-B680-7A00AB7E1AD2}" srcOrd="0" destOrd="0" presId="urn:microsoft.com/office/officeart/2005/8/layout/process3"/>
    <dgm:cxn modelId="{A54E1B16-D8E3-4BD4-B5D1-09BDB49D3D2D}" type="presOf" srcId="{820E0E14-3B30-437A-9490-DE0A42CEF22E}" destId="{6B655AE1-0F31-49DA-97AC-8041A92AA857}" srcOrd="0" destOrd="0" presId="urn:microsoft.com/office/officeart/2005/8/layout/process3"/>
    <dgm:cxn modelId="{342993AB-010B-45F2-9856-2BF043A4619A}" type="presOf" srcId="{E1027C3F-8FEE-40BC-9B8F-F532DAAF10C2}" destId="{D0E49090-3CF0-4197-B77C-DE09F9EABB2E}" srcOrd="0" destOrd="0" presId="urn:microsoft.com/office/officeart/2005/8/layout/process3"/>
    <dgm:cxn modelId="{846C5B9C-614A-4860-99A2-1553CC480AA7}" srcId="{E1027C3F-8FEE-40BC-9B8F-F532DAAF10C2}" destId="{A18BAD59-7C12-4BF8-89E4-7CC0E965275A}" srcOrd="0" destOrd="0" parTransId="{613664FF-AB8F-4CCF-AD5E-BD9677F54F16}" sibTransId="{B0EBD569-B861-4B91-B9D5-93A270BB2BAD}"/>
    <dgm:cxn modelId="{A7F07D83-A028-47BD-97C6-651B57B31899}" type="presOf" srcId="{1877A51F-865B-425F-98E1-803C1997C54E}" destId="{6F5EDE1C-7714-4236-9F81-67DD3A16791A}" srcOrd="0" destOrd="0" presId="urn:microsoft.com/office/officeart/2005/8/layout/process3"/>
    <dgm:cxn modelId="{4C56DB7F-83BD-4C6F-A611-12DB6557A4C1}" srcId="{820E0E14-3B30-437A-9490-DE0A42CEF22E}" destId="{1877A51F-865B-425F-98E1-803C1997C54E}" srcOrd="0" destOrd="0" parTransId="{97BE502D-6C2A-4858-A6F8-1036DC6F8DDC}" sibTransId="{03FD5848-3EFA-4A3A-A294-E4225143558D}"/>
    <dgm:cxn modelId="{5C6E2633-ADCD-47F1-85D1-3F0A71822B1E}" type="presParOf" srcId="{E6E15141-3DAC-4ABD-B680-7A00AB7E1AD2}" destId="{68A757BC-52B3-4886-9685-C96B079D4916}" srcOrd="0" destOrd="0" presId="urn:microsoft.com/office/officeart/2005/8/layout/process3"/>
    <dgm:cxn modelId="{6E7538BC-0D80-458F-A4A1-B54FF803232A}" type="presParOf" srcId="{68A757BC-52B3-4886-9685-C96B079D4916}" destId="{D0E49090-3CF0-4197-B77C-DE09F9EABB2E}" srcOrd="0" destOrd="0" presId="urn:microsoft.com/office/officeart/2005/8/layout/process3"/>
    <dgm:cxn modelId="{E9FB590F-3563-4099-A7B0-2BD0BEC773AD}" type="presParOf" srcId="{68A757BC-52B3-4886-9685-C96B079D4916}" destId="{87A52C74-278C-4A8A-8F78-EB5D49A4C007}" srcOrd="1" destOrd="0" presId="urn:microsoft.com/office/officeart/2005/8/layout/process3"/>
    <dgm:cxn modelId="{3D76269E-BA05-4FC9-88F0-35D2F3448EA3}" type="presParOf" srcId="{68A757BC-52B3-4886-9685-C96B079D4916}" destId="{6AAC6858-9F7C-4C68-9807-B4D83050748B}" srcOrd="2" destOrd="0" presId="urn:microsoft.com/office/officeart/2005/8/layout/process3"/>
    <dgm:cxn modelId="{D550C4E7-B04F-4F47-AC59-DBB49DC7BB82}" type="presParOf" srcId="{E6E15141-3DAC-4ABD-B680-7A00AB7E1AD2}" destId="{BF0AB17B-EFBD-400B-8F7F-F746975C79A4}" srcOrd="1" destOrd="0" presId="urn:microsoft.com/office/officeart/2005/8/layout/process3"/>
    <dgm:cxn modelId="{A0F91A10-F61C-401F-88FB-0A3593D292E1}" type="presParOf" srcId="{BF0AB17B-EFBD-400B-8F7F-F746975C79A4}" destId="{47DBE961-DBBA-41C0-B233-E54DC9678C28}" srcOrd="0" destOrd="0" presId="urn:microsoft.com/office/officeart/2005/8/layout/process3"/>
    <dgm:cxn modelId="{42F4CDAE-6983-4446-BA79-42EB0F2FADE6}" type="presParOf" srcId="{E6E15141-3DAC-4ABD-B680-7A00AB7E1AD2}" destId="{FA31AC15-2F17-488A-B139-87FCC2BCA9EC}" srcOrd="2" destOrd="0" presId="urn:microsoft.com/office/officeart/2005/8/layout/process3"/>
    <dgm:cxn modelId="{9286F5D6-1D41-4825-BD73-36623E469C71}" type="presParOf" srcId="{FA31AC15-2F17-488A-B139-87FCC2BCA9EC}" destId="{6B655AE1-0F31-49DA-97AC-8041A92AA857}" srcOrd="0" destOrd="0" presId="urn:microsoft.com/office/officeart/2005/8/layout/process3"/>
    <dgm:cxn modelId="{1C0188B2-5809-4C7C-B001-02566734DDE9}" type="presParOf" srcId="{FA31AC15-2F17-488A-B139-87FCC2BCA9EC}" destId="{1C405BB5-0CEF-4E75-B6D6-507F365C9995}" srcOrd="1" destOrd="0" presId="urn:microsoft.com/office/officeart/2005/8/layout/process3"/>
    <dgm:cxn modelId="{083704AD-78F8-4129-BE3D-46F8D0B5CF96}" type="presParOf" srcId="{FA31AC15-2F17-488A-B139-87FCC2BCA9EC}" destId="{6F5EDE1C-7714-4236-9F81-67DD3A16791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6B053C-B493-4045-AC42-7220B5CCD56B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E0737262-9981-4F7E-B6FD-3AB25CAAC042}">
      <dgm:prSet phldrT="[文字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ED170FAC-9458-4FF8-ADEC-F4DE8B7D7F36}" type="parTrans" cxnId="{96F9E83D-A122-4BD4-AFF5-E7A4A9812B06}">
      <dgm:prSet/>
      <dgm:spPr/>
      <dgm:t>
        <a:bodyPr/>
        <a:lstStyle/>
        <a:p>
          <a:endParaRPr lang="zh-TW" altLang="en-US"/>
        </a:p>
      </dgm:t>
    </dgm:pt>
    <dgm:pt modelId="{D108FB09-4855-4BEA-A9A4-2FE50DA53AC9}" type="sibTrans" cxnId="{96F9E83D-A122-4BD4-AFF5-E7A4A9812B06}">
      <dgm:prSet/>
      <dgm:spPr/>
      <dgm:t>
        <a:bodyPr/>
        <a:lstStyle/>
        <a:p>
          <a:endParaRPr lang="zh-TW" altLang="en-US"/>
        </a:p>
      </dgm:t>
    </dgm:pt>
    <dgm:pt modelId="{3634F87F-AEE2-4E09-B40C-E9F2BD15260C}">
      <dgm:prSet phldrT="[文字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FE8AAFF1-D581-48EA-B4B4-550F70E17D6F}" type="parTrans" cxnId="{C01B8C8A-EA16-4975-BCF1-8378FD22A7FE}">
      <dgm:prSet/>
      <dgm:spPr/>
      <dgm:t>
        <a:bodyPr/>
        <a:lstStyle/>
        <a:p>
          <a:endParaRPr lang="zh-TW" altLang="en-US"/>
        </a:p>
      </dgm:t>
    </dgm:pt>
    <dgm:pt modelId="{45ECDE7D-1D18-4143-823C-B42D149AF50D}" type="sibTrans" cxnId="{C01B8C8A-EA16-4975-BCF1-8378FD22A7FE}">
      <dgm:prSet/>
      <dgm:spPr/>
      <dgm:t>
        <a:bodyPr/>
        <a:lstStyle/>
        <a:p>
          <a:endParaRPr lang="zh-TW" altLang="en-US"/>
        </a:p>
      </dgm:t>
    </dgm:pt>
    <dgm:pt modelId="{395C303C-30F9-4827-9346-981860D05F79}">
      <dgm:prSet phldrT="[文字]" phldr="1"/>
      <dgm:spPr/>
      <dgm:t>
        <a:bodyPr/>
        <a:lstStyle/>
        <a:p>
          <a:endParaRPr lang="zh-TW" altLang="en-US"/>
        </a:p>
      </dgm:t>
    </dgm:pt>
    <dgm:pt modelId="{789C2011-A569-4677-951A-5249502F8A72}" type="parTrans" cxnId="{8D0A1CB9-0E6F-4393-B1C3-3AAE846937D3}">
      <dgm:prSet/>
      <dgm:spPr/>
      <dgm:t>
        <a:bodyPr/>
        <a:lstStyle/>
        <a:p>
          <a:endParaRPr lang="zh-TW" altLang="en-US"/>
        </a:p>
      </dgm:t>
    </dgm:pt>
    <dgm:pt modelId="{5D30DB85-A7AB-48FB-AC02-62DF2CF0C24F}" type="sibTrans" cxnId="{8D0A1CB9-0E6F-4393-B1C3-3AAE846937D3}">
      <dgm:prSet/>
      <dgm:spPr/>
      <dgm:t>
        <a:bodyPr/>
        <a:lstStyle/>
        <a:p>
          <a:endParaRPr lang="zh-TW" altLang="en-US"/>
        </a:p>
      </dgm:t>
    </dgm:pt>
    <dgm:pt modelId="{45FFDA4B-5BCD-4AFB-A77B-BCDF8243AF1C}">
      <dgm:prSet phldrT="[文字]" phldr="1"/>
      <dgm:spPr/>
      <dgm:t>
        <a:bodyPr/>
        <a:lstStyle/>
        <a:p>
          <a:endParaRPr lang="zh-TW" altLang="en-US"/>
        </a:p>
      </dgm:t>
    </dgm:pt>
    <dgm:pt modelId="{2D362934-78D7-4B94-A0C4-F0ECEECA1EFD}" type="parTrans" cxnId="{DC34256C-9421-428B-B48B-C20FF3DB5CB0}">
      <dgm:prSet/>
      <dgm:spPr/>
      <dgm:t>
        <a:bodyPr/>
        <a:lstStyle/>
        <a:p>
          <a:endParaRPr lang="zh-TW" altLang="en-US"/>
        </a:p>
      </dgm:t>
    </dgm:pt>
    <dgm:pt modelId="{4CB24848-6545-4391-832B-D879A4EAA601}" type="sibTrans" cxnId="{DC34256C-9421-428B-B48B-C20FF3DB5CB0}">
      <dgm:prSet/>
      <dgm:spPr/>
      <dgm:t>
        <a:bodyPr/>
        <a:lstStyle/>
        <a:p>
          <a:endParaRPr lang="zh-TW" altLang="en-US"/>
        </a:p>
      </dgm:t>
    </dgm:pt>
    <dgm:pt modelId="{F75A54C1-C7C5-47FF-994F-28C202ABAE83}">
      <dgm:prSet phldrT="[文字]" phldr="1"/>
      <dgm:spPr/>
      <dgm:t>
        <a:bodyPr/>
        <a:lstStyle/>
        <a:p>
          <a:endParaRPr lang="zh-TW" altLang="en-US"/>
        </a:p>
      </dgm:t>
    </dgm:pt>
    <dgm:pt modelId="{6A6151A3-B111-4D1A-93CB-A3CF7B5AAEC6}" type="parTrans" cxnId="{083F6028-AA9B-4E9A-8E39-6DF95D64003C}">
      <dgm:prSet/>
      <dgm:spPr/>
      <dgm:t>
        <a:bodyPr/>
        <a:lstStyle/>
        <a:p>
          <a:endParaRPr lang="zh-TW" altLang="en-US"/>
        </a:p>
      </dgm:t>
    </dgm:pt>
    <dgm:pt modelId="{253B68F6-19A4-4464-AD68-C83B4ADF0B5B}" type="sibTrans" cxnId="{083F6028-AA9B-4E9A-8E39-6DF95D64003C}">
      <dgm:prSet/>
      <dgm:spPr/>
      <dgm:t>
        <a:bodyPr/>
        <a:lstStyle/>
        <a:p>
          <a:endParaRPr lang="zh-TW" altLang="en-US"/>
        </a:p>
      </dgm:t>
    </dgm:pt>
    <dgm:pt modelId="{49D661C6-6192-4A2F-9A1F-5F49D0D5818C}">
      <dgm:prSet phldrT="[文字]"/>
      <dgm:spPr/>
      <dgm:t>
        <a:bodyPr/>
        <a:lstStyle/>
        <a:p>
          <a:pPr algn="ctr"/>
          <a:r>
            <a:rPr lang="zh-TW" altLang="en-US" dirty="0" smtClean="0"/>
            <a:t>教改焦點是培養學生終身學習的能力。</a:t>
          </a:r>
          <a:endParaRPr lang="en-US" altLang="zh-TW" dirty="0" smtClean="0"/>
        </a:p>
        <a:p>
          <a:pPr algn="l"/>
          <a:r>
            <a:rPr lang="zh-TW" altLang="en-US" dirty="0" smtClean="0"/>
            <a:t>身為老師要引導學生的，不是給孩子科技用具，也不是教會孩子技術，而是讓孩子有「想做什麼」的動機，這動機才是最強大的自學力。</a:t>
          </a:r>
          <a:endParaRPr lang="zh-TW" altLang="en-US" dirty="0"/>
        </a:p>
      </dgm:t>
    </dgm:pt>
    <dgm:pt modelId="{EAF6D965-77F7-4040-844D-6EFD0BF0E2ED}" type="sibTrans" cxnId="{9230163E-0312-4B66-9786-17FCB0152D10}">
      <dgm:prSet/>
      <dgm:spPr/>
      <dgm:t>
        <a:bodyPr/>
        <a:lstStyle/>
        <a:p>
          <a:endParaRPr lang="zh-TW" altLang="en-US"/>
        </a:p>
      </dgm:t>
    </dgm:pt>
    <dgm:pt modelId="{6028F6F0-B34F-4684-8C03-E4CAB4A3EF4F}" type="parTrans" cxnId="{9230163E-0312-4B66-9786-17FCB0152D10}">
      <dgm:prSet/>
      <dgm:spPr/>
      <dgm:t>
        <a:bodyPr/>
        <a:lstStyle/>
        <a:p>
          <a:endParaRPr lang="zh-TW" altLang="en-US"/>
        </a:p>
      </dgm:t>
    </dgm:pt>
    <dgm:pt modelId="{CEC72CEE-EEF3-457B-BE4B-E5CC00D0564E}" type="pres">
      <dgm:prSet presAssocID="{786B053C-B493-4045-AC42-7220B5CCD56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175559-23E2-477F-9509-047BD11712F7}" type="pres">
      <dgm:prSet presAssocID="{49D661C6-6192-4A2F-9A1F-5F49D0D5818C}" presName="roof" presStyleLbl="dkBgShp" presStyleIdx="0" presStyleCnt="2"/>
      <dgm:spPr/>
      <dgm:t>
        <a:bodyPr/>
        <a:lstStyle/>
        <a:p>
          <a:endParaRPr lang="zh-TW" altLang="en-US"/>
        </a:p>
      </dgm:t>
    </dgm:pt>
    <dgm:pt modelId="{45CDE1CC-1DB7-426E-8C39-C08950F92F2D}" type="pres">
      <dgm:prSet presAssocID="{49D661C6-6192-4A2F-9A1F-5F49D0D5818C}" presName="pillars" presStyleCnt="0"/>
      <dgm:spPr/>
    </dgm:pt>
    <dgm:pt modelId="{9985219D-6687-40E3-8C48-FEEC45A8AC00}" type="pres">
      <dgm:prSet presAssocID="{49D661C6-6192-4A2F-9A1F-5F49D0D5818C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D03B80-BD97-4FF1-92F8-9F7041AA3098}" type="pres">
      <dgm:prSet presAssocID="{3634F87F-AEE2-4E09-B40C-E9F2BD15260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B7F64E-1F04-4BD8-9CE1-2D9A942AF358}" type="pres">
      <dgm:prSet presAssocID="{49D661C6-6192-4A2F-9A1F-5F49D0D5818C}" presName="base" presStyleLbl="dkBgShp" presStyleIdx="1" presStyleCnt="2"/>
      <dgm:spPr/>
    </dgm:pt>
  </dgm:ptLst>
  <dgm:cxnLst>
    <dgm:cxn modelId="{8D0A1CB9-0E6F-4393-B1C3-3AAE846937D3}" srcId="{786B053C-B493-4045-AC42-7220B5CCD56B}" destId="{395C303C-30F9-4827-9346-981860D05F79}" srcOrd="1" destOrd="0" parTransId="{789C2011-A569-4677-951A-5249502F8A72}" sibTransId="{5D30DB85-A7AB-48FB-AC02-62DF2CF0C24F}"/>
    <dgm:cxn modelId="{DC34256C-9421-428B-B48B-C20FF3DB5CB0}" srcId="{395C303C-30F9-4827-9346-981860D05F79}" destId="{45FFDA4B-5BCD-4AFB-A77B-BCDF8243AF1C}" srcOrd="0" destOrd="0" parTransId="{2D362934-78D7-4B94-A0C4-F0ECEECA1EFD}" sibTransId="{4CB24848-6545-4391-832B-D879A4EAA601}"/>
    <dgm:cxn modelId="{C01B8C8A-EA16-4975-BCF1-8378FD22A7FE}" srcId="{49D661C6-6192-4A2F-9A1F-5F49D0D5818C}" destId="{3634F87F-AEE2-4E09-B40C-E9F2BD15260C}" srcOrd="1" destOrd="0" parTransId="{FE8AAFF1-D581-48EA-B4B4-550F70E17D6F}" sibTransId="{45ECDE7D-1D18-4143-823C-B42D149AF50D}"/>
    <dgm:cxn modelId="{083F6028-AA9B-4E9A-8E39-6DF95D64003C}" srcId="{395C303C-30F9-4827-9346-981860D05F79}" destId="{F75A54C1-C7C5-47FF-994F-28C202ABAE83}" srcOrd="1" destOrd="0" parTransId="{6A6151A3-B111-4D1A-93CB-A3CF7B5AAEC6}" sibTransId="{253B68F6-19A4-4464-AD68-C83B4ADF0B5B}"/>
    <dgm:cxn modelId="{0624D3C9-74A3-43C6-9211-47987A76360B}" type="presOf" srcId="{E0737262-9981-4F7E-B6FD-3AB25CAAC042}" destId="{9985219D-6687-40E3-8C48-FEEC45A8AC00}" srcOrd="0" destOrd="0" presId="urn:microsoft.com/office/officeart/2005/8/layout/hList3"/>
    <dgm:cxn modelId="{96F9E83D-A122-4BD4-AFF5-E7A4A9812B06}" srcId="{49D661C6-6192-4A2F-9A1F-5F49D0D5818C}" destId="{E0737262-9981-4F7E-B6FD-3AB25CAAC042}" srcOrd="0" destOrd="0" parTransId="{ED170FAC-9458-4FF8-ADEC-F4DE8B7D7F36}" sibTransId="{D108FB09-4855-4BEA-A9A4-2FE50DA53AC9}"/>
    <dgm:cxn modelId="{22C2DE9E-C69F-4165-B296-9E36FE0ABB49}" type="presOf" srcId="{49D661C6-6192-4A2F-9A1F-5F49D0D5818C}" destId="{C7175559-23E2-477F-9509-047BD11712F7}" srcOrd="0" destOrd="0" presId="urn:microsoft.com/office/officeart/2005/8/layout/hList3"/>
    <dgm:cxn modelId="{9230163E-0312-4B66-9786-17FCB0152D10}" srcId="{786B053C-B493-4045-AC42-7220B5CCD56B}" destId="{49D661C6-6192-4A2F-9A1F-5F49D0D5818C}" srcOrd="0" destOrd="0" parTransId="{6028F6F0-B34F-4684-8C03-E4CAB4A3EF4F}" sibTransId="{EAF6D965-77F7-4040-844D-6EFD0BF0E2ED}"/>
    <dgm:cxn modelId="{F8291783-A343-4397-9360-4E730B79BB46}" type="presOf" srcId="{786B053C-B493-4045-AC42-7220B5CCD56B}" destId="{CEC72CEE-EEF3-457B-BE4B-E5CC00D0564E}" srcOrd="0" destOrd="0" presId="urn:microsoft.com/office/officeart/2005/8/layout/hList3"/>
    <dgm:cxn modelId="{A3E84682-4E11-4176-BA8E-80AFE31DEBDC}" type="presOf" srcId="{3634F87F-AEE2-4E09-B40C-E9F2BD15260C}" destId="{4BD03B80-BD97-4FF1-92F8-9F7041AA3098}" srcOrd="0" destOrd="0" presId="urn:microsoft.com/office/officeart/2005/8/layout/hList3"/>
    <dgm:cxn modelId="{1FFF2967-ED2A-4870-B43F-AADCD4799A29}" type="presParOf" srcId="{CEC72CEE-EEF3-457B-BE4B-E5CC00D0564E}" destId="{C7175559-23E2-477F-9509-047BD11712F7}" srcOrd="0" destOrd="0" presId="urn:microsoft.com/office/officeart/2005/8/layout/hList3"/>
    <dgm:cxn modelId="{35BFD042-976A-4128-87BD-C67E0CB8C7AE}" type="presParOf" srcId="{CEC72CEE-EEF3-457B-BE4B-E5CC00D0564E}" destId="{45CDE1CC-1DB7-426E-8C39-C08950F92F2D}" srcOrd="1" destOrd="0" presId="urn:microsoft.com/office/officeart/2005/8/layout/hList3"/>
    <dgm:cxn modelId="{D81AC721-9B06-40E3-A18A-CD523FA47A27}" type="presParOf" srcId="{45CDE1CC-1DB7-426E-8C39-C08950F92F2D}" destId="{9985219D-6687-40E3-8C48-FEEC45A8AC00}" srcOrd="0" destOrd="0" presId="urn:microsoft.com/office/officeart/2005/8/layout/hList3"/>
    <dgm:cxn modelId="{DBB26F33-6003-4F6B-BF67-E03BB3D8B50A}" type="presParOf" srcId="{45CDE1CC-1DB7-426E-8C39-C08950F92F2D}" destId="{4BD03B80-BD97-4FF1-92F8-9F7041AA3098}" srcOrd="1" destOrd="0" presId="urn:microsoft.com/office/officeart/2005/8/layout/hList3"/>
    <dgm:cxn modelId="{E6456E11-4989-4DFC-BFD2-6CC9CFD1F883}" type="presParOf" srcId="{CEC72CEE-EEF3-457B-BE4B-E5CC00D0564E}" destId="{DAB7F64E-1F04-4BD8-9CE1-2D9A942AF35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A0EB66-FD07-4DCA-824B-B34D551A1485}">
      <dsp:nvSpPr>
        <dsp:cNvPr id="0" name=""/>
        <dsp:cNvSpPr/>
      </dsp:nvSpPr>
      <dsp:spPr>
        <a:xfrm>
          <a:off x="2713" y="1326764"/>
          <a:ext cx="3305717" cy="132228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文字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篇章</a:t>
          </a:r>
          <a:endParaRPr lang="zh-TW" altLang="en-US" sz="2400" kern="1200" dirty="0"/>
        </a:p>
      </dsp:txBody>
      <dsp:txXfrm>
        <a:off x="2713" y="1326764"/>
        <a:ext cx="3305717" cy="1322286"/>
      </dsp:txXfrm>
    </dsp:sp>
    <dsp:sp modelId="{B7A76ACB-4D60-425A-805F-562D9E02A4C9}">
      <dsp:nvSpPr>
        <dsp:cNvPr id="0" name=""/>
        <dsp:cNvSpPr/>
      </dsp:nvSpPr>
      <dsp:spPr>
        <a:xfrm>
          <a:off x="2977858" y="1326764"/>
          <a:ext cx="3305717" cy="132228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文本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表述</a:t>
          </a:r>
          <a:endParaRPr lang="zh-TW" altLang="en-US" sz="2400" kern="1200" dirty="0"/>
        </a:p>
      </dsp:txBody>
      <dsp:txXfrm>
        <a:off x="2977858" y="1326764"/>
        <a:ext cx="3305717" cy="1322286"/>
      </dsp:txXfrm>
    </dsp:sp>
    <dsp:sp modelId="{CB966DFD-FA20-4F1E-893B-8C21ED18D173}">
      <dsp:nvSpPr>
        <dsp:cNvPr id="0" name=""/>
        <dsp:cNvSpPr/>
      </dsp:nvSpPr>
      <dsp:spPr>
        <a:xfrm>
          <a:off x="5953004" y="1326764"/>
          <a:ext cx="3305717" cy="132228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文化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內涵</a:t>
          </a:r>
          <a:endParaRPr lang="zh-TW" altLang="en-US" sz="2400" kern="1200" dirty="0"/>
        </a:p>
      </dsp:txBody>
      <dsp:txXfrm>
        <a:off x="5953004" y="1326764"/>
        <a:ext cx="3305717" cy="13222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A931F-C7C4-4E38-962B-647CBE6C06D0}" type="datetimeFigureOut">
              <a:rPr lang="zh-TW" altLang="en-US" smtClean="0"/>
              <a:pPr/>
              <a:t>2019/6/26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D4405-B0D1-446D-8701-AF901B2B9C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7721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按一下此處編輯母版文本樣式</a:t>
            </a:r>
            <a:endParaRPr lang="zh-CN" altLang="en-US" smtClean="0"/>
          </a:p>
          <a:p>
            <a:pPr lvl="1"/>
            <a:r>
              <a:rPr lang="zh-CN" altLang="en-US" smtClean="0"/>
              <a:t>第二級</a:t>
            </a:r>
          </a:p>
          <a:p>
            <a:pPr lvl="2"/>
            <a:r>
              <a:rPr lang="zh-CN" altLang="en-US" smtClean="0"/>
              <a:t>第三級</a:t>
            </a:r>
          </a:p>
          <a:p>
            <a:pPr lvl="3"/>
            <a:r>
              <a:rPr lang="zh-CN" altLang="en-US" smtClean="0"/>
              <a:t>第四級</a:t>
            </a:r>
          </a:p>
          <a:p>
            <a:pPr lvl="4"/>
            <a:r>
              <a:rPr lang="zh-CN" altLang="en-US" smtClean="0"/>
              <a:t>第五級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2966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45365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5C67-5C7A-4948-A36A-475F27F20466}" type="datetimeFigureOut">
              <a:rPr lang="zh-TW" altLang="en-US" smtClean="0"/>
              <a:pPr/>
              <a:t>2019/6/26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88E-5359-4163-B56F-0D31320897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5C67-5C7A-4948-A36A-475F27F20466}" type="datetimeFigureOut">
              <a:rPr lang="zh-TW" altLang="en-US" smtClean="0"/>
              <a:pPr/>
              <a:t>2019/6/26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88E-5359-4163-B56F-0D31320897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5C67-5C7A-4948-A36A-475F27F20466}" type="datetimeFigureOut">
              <a:rPr lang="zh-TW" altLang="en-US" smtClean="0"/>
              <a:pPr/>
              <a:t>2019/6/26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88E-5359-4163-B56F-0D31320897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5C67-5C7A-4948-A36A-475F27F20466}" type="datetimeFigureOut">
              <a:rPr lang="zh-TW" altLang="en-US" smtClean="0"/>
              <a:pPr/>
              <a:t>2019/6/26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88E-5359-4163-B56F-0D31320897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5C67-5C7A-4948-A36A-475F27F20466}" type="datetimeFigureOut">
              <a:rPr lang="zh-TW" altLang="en-US" smtClean="0"/>
              <a:pPr/>
              <a:t>2019/6/26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88E-5359-4163-B56F-0D31320897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5C67-5C7A-4948-A36A-475F27F20466}" type="datetimeFigureOut">
              <a:rPr lang="zh-TW" altLang="en-US" smtClean="0"/>
              <a:pPr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88E-5359-4163-B56F-0D31320897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5C67-5C7A-4948-A36A-475F27F20466}" type="datetimeFigureOut">
              <a:rPr lang="zh-TW" altLang="en-US" smtClean="0"/>
              <a:pPr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88E-5359-4163-B56F-0D31320897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3169570" y="2732830"/>
            <a:ext cx="1758255" cy="20825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dirty="0"/>
              <a:t>点击插入图片</a:t>
            </a:r>
            <a:endParaRPr lang="es-SV" dirty="0"/>
          </a:p>
        </p:txBody>
      </p:sp>
      <p:sp>
        <p:nvSpPr>
          <p:cNvPr id="8" name="2 Marcador de posición de imagen"/>
          <p:cNvSpPr>
            <a:spLocks noGrp="1"/>
          </p:cNvSpPr>
          <p:nvPr>
            <p:ph type="pic" sz="quarter" idx="15" hasCustomPrompt="1"/>
          </p:nvPr>
        </p:nvSpPr>
        <p:spPr>
          <a:xfrm>
            <a:off x="2060171" y="3774105"/>
            <a:ext cx="1988527" cy="215997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dirty="0"/>
              <a:t>点击插入图片</a:t>
            </a:r>
            <a:endParaRPr lang="es-SV" dirty="0"/>
          </a:p>
        </p:txBody>
      </p:sp>
      <p:sp>
        <p:nvSpPr>
          <p:cNvPr id="7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1605840" y="1819459"/>
            <a:ext cx="1855124" cy="202448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dirty="0"/>
              <a:t>点击插入图片</a:t>
            </a:r>
            <a:endParaRPr lang="es-SV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3169570" y="2732830"/>
            <a:ext cx="1758255" cy="20825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dirty="0"/>
              <a:t>点击插入图片</a:t>
            </a:r>
            <a:endParaRPr lang="es-SV" dirty="0"/>
          </a:p>
        </p:txBody>
      </p:sp>
      <p:sp>
        <p:nvSpPr>
          <p:cNvPr id="8" name="2 Marcador de posición de imagen"/>
          <p:cNvSpPr>
            <a:spLocks noGrp="1"/>
          </p:cNvSpPr>
          <p:nvPr>
            <p:ph type="pic" sz="quarter" idx="15" hasCustomPrompt="1"/>
          </p:nvPr>
        </p:nvSpPr>
        <p:spPr>
          <a:xfrm>
            <a:off x="2060171" y="3774105"/>
            <a:ext cx="1988527" cy="215997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dirty="0"/>
              <a:t>点击插入图片</a:t>
            </a:r>
            <a:endParaRPr lang="es-SV" dirty="0"/>
          </a:p>
        </p:txBody>
      </p:sp>
      <p:sp>
        <p:nvSpPr>
          <p:cNvPr id="7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1605840" y="1819459"/>
            <a:ext cx="1855124" cy="202448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dirty="0"/>
              <a:t>点击插入图片</a:t>
            </a:r>
            <a:endParaRPr lang="es-SV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dirty="0"/>
              <a:t>点击插入图片</a:t>
            </a:r>
            <a:endParaRPr lang="es-SV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7116536" y="1104764"/>
            <a:ext cx="4070673" cy="482147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dirty="0"/>
              <a:t>点击插入图片</a:t>
            </a:r>
            <a:endParaRPr lang="es-SV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2019/6/26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5C67-5C7A-4948-A36A-475F27F20466}" type="datetimeFigureOut">
              <a:rPr lang="zh-TW" altLang="en-US" smtClean="0"/>
              <a:pPr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88E-5359-4163-B56F-0D31320897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5C67-5C7A-4948-A36A-475F27F20466}" type="datetimeFigureOut">
              <a:rPr lang="zh-TW" altLang="en-US" smtClean="0"/>
              <a:pPr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88E-5359-4163-B56F-0D31320897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5C67-5C7A-4948-A36A-475F27F20466}" type="datetimeFigureOut">
              <a:rPr lang="zh-TW" altLang="en-US" smtClean="0"/>
              <a:pPr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88E-5359-4163-B56F-0D31320897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5C67-5C7A-4948-A36A-475F27F20466}" type="datetimeFigureOut">
              <a:rPr lang="zh-TW" altLang="en-US" smtClean="0"/>
              <a:pPr/>
              <a:t>2019/6/26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88E-5359-4163-B56F-0D31320897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17780"/>
            <a:ext cx="12191365" cy="6882765"/>
          </a:xfrm>
          <a:prstGeom prst="rect">
            <a:avLst/>
          </a:prstGeom>
          <a:noFill/>
          <a:ln w="381000">
            <a:solidFill>
              <a:srgbClr val="C8B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mtClean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感謝您下載包圖網平臺上提供的</a:t>
            </a:r>
            <a:r>
              <a:rPr lang="en-US" altLang="zh-CN" smtClean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TW" altLang="en-US" smtClean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為了您和包圖網以及原創作者的利益，請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TW" altLang="en-US" smtClean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勿複製、傳播、銷售，否則將承擔法律責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TW" altLang="en-US" smtClean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任！包圖網將對作品進行維權，按照傳播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TW" altLang="en-US" smtClean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下載次數進行十倍的索取賠償！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wipe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A5C67-5C7A-4948-A36A-475F27F20466}" type="datetimeFigureOut">
              <a:rPr lang="zh-TW" altLang="en-US" smtClean="0"/>
              <a:pPr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3588E-5359-4163-B56F-0D31320897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17780"/>
            <a:ext cx="12191365" cy="6882765"/>
          </a:xfrm>
          <a:prstGeom prst="rect">
            <a:avLst/>
          </a:prstGeom>
          <a:noFill/>
          <a:ln w="381000">
            <a:solidFill>
              <a:srgbClr val="C8B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mtClean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感謝您下載包圖網平臺上提供的</a:t>
            </a:r>
            <a:r>
              <a:rPr lang="en-US" altLang="zh-CN" smtClean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TW" altLang="en-US" smtClean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為了您和包圖網以及原創作者的利益，請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TW" altLang="en-US" smtClean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勿複製、傳播、銷售，否則將承擔法律責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TW" altLang="en-US" smtClean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任！包圖網將對作品進行維權，按照傳播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TW" altLang="en-US" smtClean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下載次數進行十倍的索取賠償！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ransition>
    <p:wipe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naer.edu.tw/files/15-1000-14113,c639-1.php?Lang=zh-tw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7.png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flipedu.parenting.com.tw/topic/28" TargetMode="Externa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7780"/>
            <a:ext cx="12191365" cy="6882765"/>
          </a:xfrm>
          <a:prstGeom prst="rect">
            <a:avLst/>
          </a:prstGeom>
          <a:noFill/>
          <a:ln w="381000">
            <a:solidFill>
              <a:srgbClr val="C8B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1748972" y="836384"/>
            <a:ext cx="1182914" cy="15893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55806" y="1173125"/>
            <a:ext cx="936642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１０８技術型高中新課綱學習內涵</a:t>
            </a:r>
            <a:endParaRPr lang="zh-CN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626" name="Picture 2" descr="ãå¤äºº  å¯«ä½ãçåçæå°çµæ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390" y="2725078"/>
            <a:ext cx="5238750" cy="3943350"/>
          </a:xfrm>
          <a:prstGeom prst="rect">
            <a:avLst/>
          </a:prstGeom>
          <a:noFill/>
        </p:spPr>
      </p:pic>
      <p:sp>
        <p:nvSpPr>
          <p:cNvPr id="6" name="文本框 3"/>
          <p:cNvSpPr txBox="1"/>
          <p:nvPr/>
        </p:nvSpPr>
        <p:spPr>
          <a:xfrm>
            <a:off x="444843" y="4266433"/>
            <a:ext cx="662322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報告人：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長榮女中  蕭豐庭教師</a:t>
            </a:r>
            <a:endParaRPr lang="zh-CN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sp>
        <p:nvSpPr>
          <p:cNvPr id="10" name="文本框 1"/>
          <p:cNvSpPr txBox="1"/>
          <p:nvPr/>
        </p:nvSpPr>
        <p:spPr>
          <a:xfrm>
            <a:off x="2813538" y="422910"/>
            <a:ext cx="786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章   技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高國語文新課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綱</a:t>
            </a:r>
            <a:r>
              <a:rPr lang="zh-TW" altLang="en-US" sz="32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－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學習表現</a:t>
            </a:r>
            <a:endParaRPr lang="zh-CN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90888" y="5625502"/>
            <a:ext cx="8867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教育部發布之十二年國教課綱彙整</a:t>
            </a:r>
            <a:r>
              <a:rPr lang="en-US" altLang="zh-TW" sz="2800" dirty="0" smtClean="0">
                <a:hlinkClick r:id="rId4"/>
              </a:rPr>
              <a:t>https</a:t>
            </a:r>
            <a:r>
              <a:rPr lang="en-US" altLang="zh-TW" sz="2800" dirty="0">
                <a:hlinkClick r:id="rId4"/>
              </a:rPr>
              <a:t>://</a:t>
            </a:r>
            <a:r>
              <a:rPr lang="en-US" altLang="zh-TW" sz="2800" dirty="0" err="1">
                <a:hlinkClick r:id="rId4"/>
              </a:rPr>
              <a:t>www.naer.edu.tw</a:t>
            </a:r>
            <a:r>
              <a:rPr lang="en-US" altLang="zh-TW" sz="2800" dirty="0">
                <a:hlinkClick r:id="rId4"/>
              </a:rPr>
              <a:t>/files/</a:t>
            </a:r>
            <a:r>
              <a:rPr lang="en-US" altLang="zh-TW" sz="2800" dirty="0" err="1">
                <a:hlinkClick r:id="rId4"/>
              </a:rPr>
              <a:t>15-1000-14113,c639-1.php?Lang</a:t>
            </a:r>
            <a:r>
              <a:rPr lang="en-US" altLang="zh-TW" sz="2800" dirty="0">
                <a:hlinkClick r:id="rId4"/>
              </a:rPr>
              <a:t>=</a:t>
            </a:r>
            <a:r>
              <a:rPr lang="en-US" altLang="zh-TW" sz="2800" dirty="0" err="1">
                <a:hlinkClick r:id="rId4"/>
              </a:rPr>
              <a:t>zh-tw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" y="-2001298"/>
            <a:ext cx="6330003" cy="543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237" y="2220685"/>
            <a:ext cx="6598061" cy="448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25" y="1739899"/>
            <a:ext cx="6093376" cy="525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20290" y="1196084"/>
            <a:ext cx="5971892" cy="743176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普通型高級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中等國語文學習表現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6322227" y="1171972"/>
            <a:ext cx="5971892" cy="743176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技術型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高級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中等國語文學習表現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5269902"/>
            <a:ext cx="6098625" cy="154350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322227" y="3049491"/>
            <a:ext cx="5599697" cy="13154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5421614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sp>
        <p:nvSpPr>
          <p:cNvPr id="10" name="文本框 1"/>
          <p:cNvSpPr txBox="1"/>
          <p:nvPr/>
        </p:nvSpPr>
        <p:spPr>
          <a:xfrm>
            <a:off x="2813538" y="422910"/>
            <a:ext cx="786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章   技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高國語文新課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綱</a:t>
            </a:r>
            <a:r>
              <a:rPr lang="zh-TW" altLang="en-US" sz="32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－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學習內容</a:t>
            </a:r>
            <a:endParaRPr lang="zh-CN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21437" y="1196084"/>
            <a:ext cx="5971892" cy="743176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普通型高級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中等國語文學習內容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6322227" y="1171972"/>
            <a:ext cx="5971892" cy="743176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技術型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高級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中等國語文學習內容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="" xmlns:p14="http://schemas.microsoft.com/office/powerpoint/2010/main" val="251162360"/>
              </p:ext>
            </p:extLst>
          </p:nvPr>
        </p:nvGraphicFramePr>
        <p:xfrm>
          <a:off x="457400" y="883566"/>
          <a:ext cx="9261435" cy="397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雲朵形 4"/>
          <p:cNvSpPr/>
          <p:nvPr/>
        </p:nvSpPr>
        <p:spPr>
          <a:xfrm>
            <a:off x="9571511" y="1974887"/>
            <a:ext cx="2458192" cy="17931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學習內容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94733" y="3768061"/>
            <a:ext cx="1864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「文字篇章」類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包含「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字詞」、「句段」及「篇章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493076" y="3633427"/>
            <a:ext cx="27002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「文本表述」依其體用可分為「記敘文本」、「抒情文本」、「說明文本」、「議論文本」及「應用文本」五項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559922" y="3655883"/>
            <a:ext cx="54697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「文化內涵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」界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義如下：</a:t>
            </a: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物質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文化：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各類文本中與生活有關的食、衣、住、行及科技等文化內涵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社群文化：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各類文本中與社群有關的倫理、規範、制度等文化內涵。</a:t>
            </a: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精神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文化：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各類文本中所蘊含的藝術、信仰、思想等文化內涵。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833" y="1742678"/>
            <a:ext cx="6298344" cy="511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01" y="1739899"/>
            <a:ext cx="6409146" cy="496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/>
          <p:cNvSpPr/>
          <p:nvPr/>
        </p:nvSpPr>
        <p:spPr>
          <a:xfrm>
            <a:off x="0" y="5937662"/>
            <a:ext cx="6098625" cy="87574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103917" y="5569527"/>
            <a:ext cx="6098625" cy="1140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0342687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Graphic spid="4" grpId="0">
        <p:bldAsOne/>
      </p:bldGraphic>
      <p:bldP spid="5" grpId="0" animBg="1"/>
      <p:bldP spid="8" grpId="0"/>
      <p:bldP spid="18" grpId="0"/>
      <p:bldP spid="19" grpId="0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10769" y="1822227"/>
            <a:ext cx="2299942" cy="2326496"/>
          </a:xfrm>
          <a:prstGeom prst="rect">
            <a:avLst/>
          </a:prstGeom>
          <a:solidFill>
            <a:srgbClr val="D1C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599835" y="1181422"/>
            <a:ext cx="5921871" cy="2412320"/>
          </a:xfrm>
          <a:prstGeom prst="rect">
            <a:avLst/>
          </a:prstGeom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技術型高級中等學校教育目標 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一）涵養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核心素養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，形塑現代公民。 </a:t>
            </a: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（二）強化基礎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知識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，導向終身學習。 </a:t>
            </a: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（三）培養專業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技能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，符應產業需求。 </a:t>
            </a: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（四）陶冶道德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品格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，提升個人價值。 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 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77371" y="5940654"/>
            <a:ext cx="6357257" cy="300490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圖片來源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https://kknews.cc/culture/zk8rmmg.html</a:t>
            </a:r>
            <a:endParaRPr kumimoji="0" lang="zh-TW" altLang="en-US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4036" name="Picture 4" descr="https://i2.kknews.cc/SIG=19ac1ao/78o4000q1q526s67p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147" y="2044359"/>
            <a:ext cx="5200196" cy="3900147"/>
          </a:xfrm>
          <a:prstGeom prst="rect">
            <a:avLst/>
          </a:prstGeom>
          <a:noFill/>
        </p:spPr>
      </p:pic>
      <p:sp>
        <p:nvSpPr>
          <p:cNvPr id="8" name="文本框 1"/>
          <p:cNvSpPr txBox="1"/>
          <p:nvPr/>
        </p:nvSpPr>
        <p:spPr>
          <a:xfrm>
            <a:off x="2813538" y="422910"/>
            <a:ext cx="786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章   技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高國語文新課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綱－教育目標</a:t>
            </a:r>
            <a:endParaRPr lang="zh-CN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加號 2"/>
          <p:cNvSpPr/>
          <p:nvPr/>
        </p:nvSpPr>
        <p:spPr>
          <a:xfrm>
            <a:off x="6601276" y="5266481"/>
            <a:ext cx="682907" cy="54401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加號 12"/>
          <p:cNvSpPr/>
          <p:nvPr/>
        </p:nvSpPr>
        <p:spPr>
          <a:xfrm>
            <a:off x="8518567" y="5262001"/>
            <a:ext cx="682907" cy="54401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等於 3"/>
          <p:cNvSpPr/>
          <p:nvPr/>
        </p:nvSpPr>
        <p:spPr>
          <a:xfrm>
            <a:off x="10382492" y="5312779"/>
            <a:ext cx="439838" cy="45141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5428342" y="5011839"/>
            <a:ext cx="1172933" cy="9388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知識</a:t>
            </a:r>
            <a:endParaRPr lang="zh-TW" altLang="en-US" sz="3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7330482" y="5011839"/>
            <a:ext cx="1188085" cy="932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能力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9163290" y="5011839"/>
            <a:ext cx="1184477" cy="9326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態度</a:t>
            </a:r>
            <a:endParaRPr lang="zh-TW" altLang="en-US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10822331" y="4838220"/>
            <a:ext cx="1157466" cy="132212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核心素養</a:t>
            </a:r>
            <a:endParaRPr lang="zh-TW" altLang="en-US" sz="24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5414670" y="4072983"/>
            <a:ext cx="1172933" cy="9388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認知</a:t>
            </a:r>
            <a:endParaRPr lang="zh-TW" altLang="en-US" sz="3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7328276" y="4072983"/>
            <a:ext cx="1188085" cy="932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情意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9140139" y="4057952"/>
            <a:ext cx="1184477" cy="9326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技能</a:t>
            </a:r>
            <a:endParaRPr lang="zh-TW" altLang="en-US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/>
      <p:bldP spid="10" grpId="0"/>
      <p:bldP spid="3" grpId="0" animBg="1"/>
      <p:bldP spid="13" grpId="0" animBg="1"/>
      <p:bldP spid="4" grpId="0" animBg="1"/>
      <p:bldP spid="5" grpId="0" animBg="1"/>
      <p:bldP spid="15" grpId="0" animBg="1"/>
      <p:bldP spid="16" grpId="0" animBg="1"/>
      <p:bldP spid="7" grpId="0" animBg="1"/>
      <p:bldP spid="18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" y="2364740"/>
            <a:ext cx="6496050" cy="411734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5168447" y="1274534"/>
            <a:ext cx="1182914" cy="158931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949191" y="921434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第三章</a:t>
            </a:r>
            <a:endParaRPr lang="zh-TW" altLang="en-US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12898" y="283854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技高國語文新課綱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核心素養，我們到底如何素養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487216" y="1738687"/>
            <a:ext cx="9556997" cy="2267255"/>
          </a:xfrm>
          <a:prstGeom prst="rect">
            <a:avLst/>
          </a:prstGeom>
        </p:spPr>
        <p:txBody>
          <a:bodyPr/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「核心素養」即國民基本素養，是各項能力表現的核心，也是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十二年國教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改革的主軸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核心素養」的定義，是指一個人所應具備的</a:t>
            </a:r>
            <a:r>
              <a:rPr lang="zh-TW" altLang="en-US" sz="36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知識、能力</a:t>
            </a:r>
            <a:r>
              <a:rPr lang="zh-TW" altLang="en-US" sz="36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與態度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，為</a:t>
            </a:r>
            <a:r>
              <a:rPr lang="zh-TW" altLang="en-US" sz="36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跨領域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的通用素養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1887263" y="394558"/>
            <a:ext cx="7863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第三章技高國語文新課綱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核心素養，我們到底如何素養</a:t>
            </a:r>
            <a:endParaRPr lang="zh-CN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2409371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資料庫圖表 6"/>
          <p:cNvGraphicFramePr/>
          <p:nvPr/>
        </p:nvGraphicFramePr>
        <p:xfrm>
          <a:off x="0" y="406400"/>
          <a:ext cx="11872686" cy="645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5" grpId="0">
        <p:bldAsOne/>
      </p:bldGraphic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sp>
        <p:nvSpPr>
          <p:cNvPr id="12" name="文本框 1"/>
          <p:cNvSpPr txBox="1"/>
          <p:nvPr/>
        </p:nvSpPr>
        <p:spPr>
          <a:xfrm>
            <a:off x="1887263" y="394558"/>
            <a:ext cx="7863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章   技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高國語文新課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綱－核心素養，我們到底如何素養</a:t>
            </a:r>
            <a:endParaRPr lang="zh-CN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58857" y="1640117"/>
            <a:ext cx="57331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為什麼我們會去看戲劇、劇本；為什麼我們看到白先勇，會想拿書給他簽名，為什麼我們在看電影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畫皮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可以聯想到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聊齋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》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20190602白先勇_190625_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2670628"/>
            <a:ext cx="6768813" cy="4376057"/>
          </a:xfrm>
          <a:prstGeom prst="rect">
            <a:avLst/>
          </a:prstGeom>
        </p:spPr>
      </p:pic>
      <p:pic>
        <p:nvPicPr>
          <p:cNvPr id="7" name="圖片 6" descr="20190622，聊齋、齋聊_190625_0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6108" y="3396343"/>
            <a:ext cx="7134578" cy="401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673980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077">
            <a:off x="3060944" y="3400280"/>
            <a:ext cx="1823085" cy="631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991340">
            <a:off x="3092158" y="2443675"/>
            <a:ext cx="1823085" cy="631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579">
            <a:off x="6144273" y="3983407"/>
            <a:ext cx="2898890" cy="1003656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4783015" y="1800665"/>
            <a:ext cx="2335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中餐：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東坡肉的製作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841716" y="3486443"/>
            <a:ext cx="252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國文：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東坡詩詞人格欣賞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9110393" y="4434339"/>
            <a:ext cx="2335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生活的飲食美學體悟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本框 1"/>
          <p:cNvSpPr txBox="1"/>
          <p:nvPr/>
        </p:nvSpPr>
        <p:spPr>
          <a:xfrm>
            <a:off x="1887263" y="394558"/>
            <a:ext cx="7863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章   技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高國語文新課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綱－核心素養，我們到底如何素養</a:t>
            </a:r>
            <a:endParaRPr lang="zh-CN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6081" name="Picture 1" descr="D:\時一孝班導業務@國文教學業務\美感教育\第四組\第四組_180114_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3911" y="3436712"/>
            <a:ext cx="3421288" cy="3421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82175" y="2623003"/>
            <a:ext cx="4635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會是滿肚子的不合時宜，還是生活瑣事的抒發，還是撩妹？ ！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82174" y="2120972"/>
            <a:ext cx="2065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蘇軾的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IG</a:t>
            </a:r>
            <a:endParaRPr lang="zh-CN" altLang="en-US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图片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3" y="2226875"/>
            <a:ext cx="1254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屋顶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52" y="1324428"/>
            <a:ext cx="547687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14" descr="gCtw7h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4229" y="2431144"/>
            <a:ext cx="3183277" cy="4426856"/>
          </a:xfrm>
          <a:prstGeom prst="rect">
            <a:avLst/>
          </a:prstGeom>
        </p:spPr>
      </p:pic>
      <p:pic>
        <p:nvPicPr>
          <p:cNvPr id="27651" name="Picture 3" descr="C:\Users\Ting\Desktop\屏教大\教學\36881667_1044486569049322_6192336298066313216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9914" y="3555999"/>
            <a:ext cx="5179785" cy="3107871"/>
          </a:xfrm>
          <a:prstGeom prst="rect">
            <a:avLst/>
          </a:prstGeom>
          <a:noFill/>
        </p:spPr>
      </p:pic>
      <p:sp>
        <p:nvSpPr>
          <p:cNvPr id="11" name="文本框 1"/>
          <p:cNvSpPr txBox="1"/>
          <p:nvPr/>
        </p:nvSpPr>
        <p:spPr>
          <a:xfrm>
            <a:off x="2424292" y="336501"/>
            <a:ext cx="7863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章   技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高國語文新課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綱－核心素養，我們到底如何素養</a:t>
            </a:r>
            <a:endParaRPr lang="zh-CN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pic>
        <p:nvPicPr>
          <p:cNvPr id="50" name="Picture 9" descr="F:\ppt素材\图标\我收集的图标\字体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6500" y="1359217"/>
            <a:ext cx="746543" cy="484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组合 2"/>
          <p:cNvGrpSpPr/>
          <p:nvPr/>
        </p:nvGrpSpPr>
        <p:grpSpPr>
          <a:xfrm>
            <a:off x="1350854" y="1215850"/>
            <a:ext cx="5343627" cy="4154264"/>
            <a:chOff x="1514216" y="1875507"/>
            <a:chExt cx="4804588" cy="3718495"/>
          </a:xfrm>
        </p:grpSpPr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293" y="3434956"/>
              <a:ext cx="507678" cy="524055"/>
            </a:xfrm>
            <a:prstGeom prst="rect">
              <a:avLst/>
            </a:prstGeom>
          </p:spPr>
        </p:pic>
        <p:cxnSp>
          <p:nvCxnSpPr>
            <p:cNvPr id="35" name="直接连接符 4"/>
            <p:cNvCxnSpPr/>
            <p:nvPr/>
          </p:nvCxnSpPr>
          <p:spPr>
            <a:xfrm flipV="1">
              <a:off x="4374588" y="2831088"/>
              <a:ext cx="679431" cy="577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5"/>
            <p:cNvCxnSpPr/>
            <p:nvPr/>
          </p:nvCxnSpPr>
          <p:spPr>
            <a:xfrm>
              <a:off x="4374588" y="3696984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6"/>
            <p:cNvCxnSpPr/>
            <p:nvPr/>
          </p:nvCxnSpPr>
          <p:spPr>
            <a:xfrm>
              <a:off x="4374588" y="3985016"/>
              <a:ext cx="679431" cy="64807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216" y="2774938"/>
              <a:ext cx="1152127" cy="2013727"/>
            </a:xfrm>
            <a:prstGeom prst="rect">
              <a:avLst/>
            </a:prstGeom>
          </p:spPr>
        </p:pic>
        <p:pic>
          <p:nvPicPr>
            <p:cNvPr id="54" name="图片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9357" y="2554079"/>
              <a:ext cx="1152127" cy="2806226"/>
            </a:xfrm>
            <a:prstGeom prst="rect">
              <a:avLst/>
            </a:prstGeom>
          </p:spPr>
        </p:pic>
        <p:pic>
          <p:nvPicPr>
            <p:cNvPr id="51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019" y="1875507"/>
              <a:ext cx="1264785" cy="1205126"/>
            </a:xfrm>
            <a:prstGeom prst="rect">
              <a:avLst/>
            </a:prstGeom>
          </p:spPr>
        </p:pic>
        <p:pic>
          <p:nvPicPr>
            <p:cNvPr id="48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019" y="3139930"/>
              <a:ext cx="1264785" cy="1205126"/>
            </a:xfrm>
            <a:prstGeom prst="rect">
              <a:avLst/>
            </a:prstGeom>
          </p:spPr>
        </p:pic>
        <p:pic>
          <p:nvPicPr>
            <p:cNvPr id="46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018" y="4388876"/>
              <a:ext cx="1264785" cy="1205126"/>
            </a:xfrm>
            <a:prstGeom prst="rect">
              <a:avLst/>
            </a:prstGeom>
          </p:spPr>
        </p:pic>
      </p:grpSp>
      <p:sp>
        <p:nvSpPr>
          <p:cNvPr id="56" name="TextBox 17"/>
          <p:cNvSpPr txBox="1"/>
          <p:nvPr/>
        </p:nvSpPr>
        <p:spPr>
          <a:xfrm>
            <a:off x="1164689" y="2500428"/>
            <a:ext cx="1579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生活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的一片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落葉</a:t>
            </a:r>
            <a:endParaRPr lang="zh-CN" altLang="en-US" sz="2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" name="Picture 18" descr="凝結的落葉。蜘蛛絲巧妙地沾黏住落葉，被風吹起，就像在風中跳舞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-203200" y="1531481"/>
            <a:ext cx="3340296" cy="4210815"/>
          </a:xfrm>
          <a:prstGeom prst="rect">
            <a:avLst/>
          </a:prstGeom>
        </p:spPr>
      </p:pic>
      <p:sp>
        <p:nvSpPr>
          <p:cNvPr id="57" name="TextBox 17"/>
          <p:cNvSpPr txBox="1"/>
          <p:nvPr/>
        </p:nvSpPr>
        <p:spPr>
          <a:xfrm>
            <a:off x="3087797" y="2609286"/>
            <a:ext cx="1579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創作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中不同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的落葉</a:t>
            </a:r>
            <a:endParaRPr lang="zh-CN" altLang="en-US" sz="2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8" name="TextBox 17"/>
          <p:cNvSpPr txBox="1"/>
          <p:nvPr/>
        </p:nvSpPr>
        <p:spPr>
          <a:xfrm>
            <a:off x="5286711" y="1426372"/>
            <a:ext cx="1375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生活</a:t>
            </a:r>
            <a:endParaRPr lang="en-US" altLang="zh-TW" sz="24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智慧</a:t>
            </a:r>
            <a:endParaRPr lang="zh-CN" altLang="en-US" sz="2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9" name="TextBox 17"/>
          <p:cNvSpPr txBox="1"/>
          <p:nvPr/>
        </p:nvSpPr>
        <p:spPr>
          <a:xfrm>
            <a:off x="5293971" y="2826976"/>
            <a:ext cx="1375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情感</a:t>
            </a:r>
            <a:endParaRPr lang="en-US" altLang="zh-TW" sz="24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堅持</a:t>
            </a:r>
            <a:endParaRPr lang="zh-CN" altLang="en-US" sz="2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0" name="TextBox 17"/>
          <p:cNvSpPr txBox="1"/>
          <p:nvPr/>
        </p:nvSpPr>
        <p:spPr>
          <a:xfrm>
            <a:off x="5279454" y="4234886"/>
            <a:ext cx="1375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哲理</a:t>
            </a:r>
            <a:endParaRPr lang="en-US" altLang="zh-TW" sz="24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感悟</a:t>
            </a:r>
            <a:endParaRPr lang="zh-CN" altLang="en-US" sz="2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705599" y="1393150"/>
            <a:ext cx="5036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</a:rPr>
              <a:t>以小明大，見一落葉而知歲之將暮；</a:t>
            </a:r>
            <a:endParaRPr lang="en-US" altLang="zh-TW" sz="2400" kern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</a:rPr>
              <a:t>睹瓶中之冰而知天下之寒。</a:t>
            </a:r>
            <a:endParaRPr lang="zh-CN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589485" y="2655893"/>
            <a:ext cx="5036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</a:rPr>
              <a:t>夕陽不知不覺的冷去。仍然要飛行</a:t>
            </a:r>
          </a:p>
          <a:p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</a:rPr>
              <a:t>繼續懸空在無際涯的中間孤獨如風中的一葉</a:t>
            </a:r>
            <a:endParaRPr lang="zh-CN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574971" y="4135122"/>
            <a:ext cx="4963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落葉是秋的使者，在秋天，會有許許多多的落葉像仙女一樣飄落下來，但在春天，也會有許多落葉的。其實，每一個季節都會有落葉的包括在寒風凜冽的冬天，四季常青的樟樹也會有落葉。</a:t>
            </a:r>
            <a:endParaRPr lang="zh-CN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文本框 1"/>
          <p:cNvSpPr txBox="1"/>
          <p:nvPr/>
        </p:nvSpPr>
        <p:spPr>
          <a:xfrm>
            <a:off x="2424292" y="336501"/>
            <a:ext cx="7863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章   技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高國語文新課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綱－核心素養，我們到底如何素養</a:t>
            </a:r>
            <a:endParaRPr lang="zh-CN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2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892993" y="2149261"/>
            <a:ext cx="1015663" cy="32393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點擊此處添加文字點擊此處添加文字點擊此處添加文字</a:t>
            </a:r>
            <a:endParaRPr lang="en-US" altLang="zh-CN" smtClean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0665" y="2149260"/>
            <a:ext cx="1015663" cy="32393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點擊此處添加文字點擊此處添加文字點擊此處添加文字</a:t>
            </a:r>
            <a:endParaRPr lang="en-US" altLang="zh-CN" smtClean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23" name="图片 22" descr="原创作品：到张家界一定要上梓山漫居看看 ...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EEEEC"/>
              </a:clrFrom>
              <a:clrTo>
                <a:srgbClr val="EEEEE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638" b="24503"/>
          <a:stretch>
            <a:fillRect/>
          </a:stretch>
        </p:blipFill>
        <p:spPr bwMode="auto">
          <a:xfrm>
            <a:off x="-1009650" y="2810510"/>
            <a:ext cx="7491095" cy="2692400"/>
          </a:xfrm>
          <a:custGeom>
            <a:avLst/>
            <a:gdLst>
              <a:gd name="connsiteX0" fmla="*/ 2848125 w 7030768"/>
              <a:gd name="connsiteY0" fmla="*/ 0 h 3024336"/>
              <a:gd name="connsiteX1" fmla="*/ 3351274 w 7030768"/>
              <a:gd name="connsiteY1" fmla="*/ 0 h 3024336"/>
              <a:gd name="connsiteX2" fmla="*/ 3362445 w 7030768"/>
              <a:gd name="connsiteY2" fmla="*/ 18473 h 3024336"/>
              <a:gd name="connsiteX3" fmla="*/ 3595010 w 7030768"/>
              <a:gd name="connsiteY3" fmla="*/ 227729 h 3024336"/>
              <a:gd name="connsiteX4" fmla="*/ 4711116 w 7030768"/>
              <a:gd name="connsiteY4" fmla="*/ 227729 h 3024336"/>
              <a:gd name="connsiteX5" fmla="*/ 6695017 w 7030768"/>
              <a:gd name="connsiteY5" fmla="*/ 576250 h 3024336"/>
              <a:gd name="connsiteX6" fmla="*/ 7030768 w 7030768"/>
              <a:gd name="connsiteY6" fmla="*/ 626487 h 3024336"/>
              <a:gd name="connsiteX7" fmla="*/ 7030768 w 7030768"/>
              <a:gd name="connsiteY7" fmla="*/ 3024336 h 3024336"/>
              <a:gd name="connsiteX8" fmla="*/ 0 w 7030768"/>
              <a:gd name="connsiteY8" fmla="*/ 3024336 h 3024336"/>
              <a:gd name="connsiteX9" fmla="*/ 0 w 7030768"/>
              <a:gd name="connsiteY9" fmla="*/ 232779 h 3024336"/>
              <a:gd name="connsiteX10" fmla="*/ 246693 w 7030768"/>
              <a:gd name="connsiteY10" fmla="*/ 221846 h 3024336"/>
              <a:gd name="connsiteX11" fmla="*/ 1026622 w 7030768"/>
              <a:gd name="connsiteY11" fmla="*/ 173941 h 3024336"/>
              <a:gd name="connsiteX12" fmla="*/ 2761293 w 7030768"/>
              <a:gd name="connsiteY12" fmla="*/ 12576 h 30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0768" h="3024336">
                <a:moveTo>
                  <a:pt x="2848125" y="0"/>
                </a:moveTo>
                <a:lnTo>
                  <a:pt x="3351274" y="0"/>
                </a:lnTo>
                <a:lnTo>
                  <a:pt x="3362445" y="18473"/>
                </a:lnTo>
                <a:cubicBezTo>
                  <a:pt x="3404510" y="96761"/>
                  <a:pt x="3443731" y="195512"/>
                  <a:pt x="3595010" y="227729"/>
                </a:cubicBezTo>
                <a:cubicBezTo>
                  <a:pt x="3837057" y="279276"/>
                  <a:pt x="4038763" y="156011"/>
                  <a:pt x="4711116" y="227729"/>
                </a:cubicBezTo>
                <a:cubicBezTo>
                  <a:pt x="5131337" y="272553"/>
                  <a:pt x="5998917" y="460952"/>
                  <a:pt x="6695017" y="576250"/>
                </a:cubicBezTo>
                <a:lnTo>
                  <a:pt x="7030768" y="626487"/>
                </a:lnTo>
                <a:lnTo>
                  <a:pt x="7030768" y="3024336"/>
                </a:lnTo>
                <a:lnTo>
                  <a:pt x="0" y="3024336"/>
                </a:lnTo>
                <a:lnTo>
                  <a:pt x="0" y="232779"/>
                </a:lnTo>
                <a:lnTo>
                  <a:pt x="246693" y="221846"/>
                </a:lnTo>
                <a:cubicBezTo>
                  <a:pt x="497704" y="209239"/>
                  <a:pt x="755440" y="194112"/>
                  <a:pt x="1026622" y="173941"/>
                </a:cubicBezTo>
                <a:cubicBezTo>
                  <a:pt x="1568987" y="133600"/>
                  <a:pt x="2389258" y="55158"/>
                  <a:pt x="2761293" y="125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 descr="5Vk4Gp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2345" y="1465943"/>
            <a:ext cx="2958361" cy="5152572"/>
          </a:xfrm>
          <a:prstGeom prst="rect">
            <a:avLst/>
          </a:prstGeom>
        </p:spPr>
      </p:pic>
      <p:pic>
        <p:nvPicPr>
          <p:cNvPr id="12" name="圖片 11" descr="wAshU4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13931" y="1494970"/>
            <a:ext cx="3072318" cy="5181601"/>
          </a:xfrm>
          <a:prstGeom prst="rect">
            <a:avLst/>
          </a:prstGeom>
        </p:spPr>
      </p:pic>
      <p:pic>
        <p:nvPicPr>
          <p:cNvPr id="29698" name="Picture 2" descr="ãèè± é·è»¸ãçåçæå°çµæ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7575" y="1465943"/>
            <a:ext cx="1638300" cy="5210628"/>
          </a:xfrm>
          <a:prstGeom prst="rect">
            <a:avLst/>
          </a:prstGeom>
          <a:noFill/>
        </p:spPr>
      </p:pic>
      <p:sp>
        <p:nvSpPr>
          <p:cNvPr id="13" name="文本框 1"/>
          <p:cNvSpPr txBox="1"/>
          <p:nvPr/>
        </p:nvSpPr>
        <p:spPr>
          <a:xfrm>
            <a:off x="2424292" y="336501"/>
            <a:ext cx="7863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章   技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高國語文新課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綱－核心素養，我們到底如何素養</a:t>
            </a:r>
            <a:endParaRPr lang="zh-CN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414" y="0"/>
            <a:ext cx="6349206" cy="634920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rot="16200000">
            <a:off x="2205683" y="796934"/>
            <a:ext cx="553998" cy="434519"/>
            <a:chOff x="11083476" y="552138"/>
            <a:chExt cx="752933" cy="590550"/>
          </a:xfrm>
        </p:grpSpPr>
        <p:sp>
          <p:nvSpPr>
            <p:cNvPr id="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b="1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1083476" y="602938"/>
              <a:ext cx="752933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一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23648" y="834310"/>
            <a:ext cx="553998" cy="434519"/>
            <a:chOff x="10998280" y="552138"/>
            <a:chExt cx="752933" cy="590550"/>
          </a:xfrm>
        </p:grpSpPr>
        <p:sp>
          <p:nvSpPr>
            <p:cNvPr id="30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b="1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998280" y="602938"/>
              <a:ext cx="752933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二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289966" y="3730580"/>
            <a:ext cx="553998" cy="434519"/>
            <a:chOff x="10998280" y="552138"/>
            <a:chExt cx="752933" cy="590550"/>
          </a:xfrm>
        </p:grpSpPr>
        <p:sp>
          <p:nvSpPr>
            <p:cNvPr id="41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b="1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998280" y="602938"/>
              <a:ext cx="752933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三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368262" y="3730582"/>
            <a:ext cx="553998" cy="434519"/>
            <a:chOff x="10998280" y="552138"/>
            <a:chExt cx="752933" cy="590550"/>
          </a:xfrm>
        </p:grpSpPr>
        <p:sp>
          <p:nvSpPr>
            <p:cNvPr id="52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b="1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0998280" y="602938"/>
              <a:ext cx="752933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四</a:t>
              </a: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1054529" y="4184898"/>
            <a:ext cx="336747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 smtClean="0">
                <a:latin typeface="標楷體" pitchFamily="65" charset="-120"/>
                <a:ea typeface="標楷體" pitchFamily="65" charset="-120"/>
              </a:rPr>
              <a:t>目 錄</a:t>
            </a:r>
            <a:endParaRPr lang="zh-CN" altLang="en-US" sz="7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8609512" y="1171029"/>
            <a:ext cx="1182914" cy="1589315"/>
          </a:xfrm>
          <a:prstGeom prst="rect">
            <a:avLst/>
          </a:prstGeom>
        </p:spPr>
      </p:pic>
      <p:sp>
        <p:nvSpPr>
          <p:cNvPr id="64" name="文字方塊 63"/>
          <p:cNvSpPr txBox="1"/>
          <p:nvPr/>
        </p:nvSpPr>
        <p:spPr>
          <a:xfrm>
            <a:off x="2612572" y="1219199"/>
            <a:ext cx="23658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新課綱課程架構－與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課綱的比較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5395406" y="1170631"/>
            <a:ext cx="24423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技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高國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語文新課綱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學習內容、學習表現、教育目標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5723095" y="4187931"/>
            <a:ext cx="24774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技高國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語文新課綱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核心素養，我們到底如何素養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8801797" y="4281157"/>
            <a:ext cx="2258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結語－念念不忘，必有回響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" y="2364740"/>
            <a:ext cx="6496050" cy="411734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5168447" y="1274534"/>
            <a:ext cx="1182914" cy="15893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14862" y="2997591"/>
            <a:ext cx="5746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結語－念念不忘，必有回響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179934" y="863376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第四章</a:t>
            </a:r>
            <a:endParaRPr lang="zh-TW" altLang="en-US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sp>
        <p:nvSpPr>
          <p:cNvPr id="10" name="文本框 1"/>
          <p:cNvSpPr txBox="1"/>
          <p:nvPr/>
        </p:nvSpPr>
        <p:spPr>
          <a:xfrm>
            <a:off x="2926080" y="539024"/>
            <a:ext cx="7399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第四章   結語－念念不忘，必有回響</a:t>
            </a:r>
          </a:p>
        </p:txBody>
      </p:sp>
      <p:pic>
        <p:nvPicPr>
          <p:cNvPr id="3074" name="Picture 2" descr="https://pic4.zhimg.com/80/v2-abae3508ab7f013d3bbdedb765a25927_h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1576" y="1510858"/>
            <a:ext cx="5693682" cy="48851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sp>
        <p:nvSpPr>
          <p:cNvPr id="10" name="文本框 1"/>
          <p:cNvSpPr txBox="1"/>
          <p:nvPr/>
        </p:nvSpPr>
        <p:spPr>
          <a:xfrm>
            <a:off x="2926080" y="539024"/>
            <a:ext cx="7399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第四章   結語－念念不忘，必有回響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440" y="1379084"/>
            <a:ext cx="69913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https://img.gvm.com.tw/2017/0_170116928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2225" y="2456543"/>
            <a:ext cx="9629775" cy="36576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609600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/>
              <a:t>資料來源：</a:t>
            </a:r>
            <a:r>
              <a:rPr lang="en-US" altLang="zh-TW" dirty="0" err="1" smtClean="0"/>
              <a:t>http://bsb.edu.tw/afterschool/register/statistic_form.jsp</a:t>
            </a:r>
            <a:endParaRPr lang="zh-TW" altLang="en-US" dirty="0"/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383393"/>
            <a:ext cx="71628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sp>
        <p:nvSpPr>
          <p:cNvPr id="10" name="文本框 1"/>
          <p:cNvSpPr txBox="1"/>
          <p:nvPr/>
        </p:nvSpPr>
        <p:spPr>
          <a:xfrm>
            <a:off x="2926080" y="539024"/>
            <a:ext cx="7399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第四章   結語－念念不忘，必有回響</a:t>
            </a:r>
          </a:p>
        </p:txBody>
      </p:sp>
      <p:sp>
        <p:nvSpPr>
          <p:cNvPr id="5" name="矩形 4"/>
          <p:cNvSpPr/>
          <p:nvPr/>
        </p:nvSpPr>
        <p:spPr>
          <a:xfrm>
            <a:off x="281977" y="1371992"/>
            <a:ext cx="11674991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課綱高職影響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：技能課程融入在地產業特色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課綱高職影響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：高職專業從「科」到「群」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課綱高職影響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：落實高職教育專班，就業、升學分流適性學習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課綱高職影響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：產業能力模糊，跨班、跨科、跨群、跨校選課成日常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課綱高職影響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：高職升科技大學，學習歷程檔案占比不少於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40%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8610" name="Picture 2" descr="https://storage.googleapis.com/flipedu-parenting-com-tw/image/upload/76fe7757e4f325054b6219d7263b6f28-1458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5917" y="1311727"/>
            <a:ext cx="7620000" cy="2933701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830764" y="6292334"/>
            <a:ext cx="4164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hlinkClick r:id="rId5"/>
              </a:rPr>
              <a:t>https://flipedu.parenting.com.tw/topic/28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81941" y="4549676"/>
            <a:ext cx="7750629" cy="2308324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相較於地方學這種「看不出要教什麼素養」的課，大部分學校開設「專題研究」作為校定必修，相對來說就「很有素養」。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但學校特色在哪裡？當各校的特色課程都一樣的時候，那根本就不叫特色課程了！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sp>
        <p:nvSpPr>
          <p:cNvPr id="10" name="文本框 1"/>
          <p:cNvSpPr txBox="1"/>
          <p:nvPr/>
        </p:nvSpPr>
        <p:spPr>
          <a:xfrm>
            <a:off x="2926080" y="539024"/>
            <a:ext cx="7399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第四章   結語－念念不忘，必有回響</a:t>
            </a:r>
          </a:p>
        </p:txBody>
      </p:sp>
      <p:pic>
        <p:nvPicPr>
          <p:cNvPr id="73730" name="Picture 2" descr="SDG1000X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371" y="198846"/>
            <a:ext cx="11306629" cy="67839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" y="2364740"/>
            <a:ext cx="6496050" cy="411734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5168447" y="1274534"/>
            <a:ext cx="1182914" cy="158931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949191" y="921434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第一章</a:t>
            </a:r>
            <a:endParaRPr lang="zh-TW" altLang="en-US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12898" y="283854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新課綱課程架構－與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課綱的比較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39815" y="549519"/>
            <a:ext cx="887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第一章  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新課綱課程架構－與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課綱的比較</a:t>
            </a:r>
            <a:endParaRPr lang="zh-CN" altLang="en-US" sz="32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6248" y="1859249"/>
            <a:ext cx="9271065" cy="411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3340741" y="5152571"/>
            <a:ext cx="7588516" cy="711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62806"/>
            <a:ext cx="6270171" cy="56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2460" y="1826082"/>
            <a:ext cx="592954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522288" y="1042081"/>
            <a:ext cx="4964112" cy="743176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課綱（職業學校）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6611030" y="1092881"/>
            <a:ext cx="4964112" cy="743176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課綱（技術型高中）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8" name="文本框 1"/>
          <p:cNvSpPr txBox="1"/>
          <p:nvPr/>
        </p:nvSpPr>
        <p:spPr>
          <a:xfrm>
            <a:off x="2039815" y="549519"/>
            <a:ext cx="887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第一章  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新課綱課程架構－與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課綱的比較</a:t>
            </a:r>
            <a:endParaRPr lang="zh-CN" altLang="en-US" sz="32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522288" y="1042081"/>
            <a:ext cx="4964112" cy="743176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課綱（職業學校）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6611030" y="1092881"/>
            <a:ext cx="4964112" cy="743176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課綱（技術型高中）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09" y="1652044"/>
            <a:ext cx="51339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2115" y="1762125"/>
            <a:ext cx="54864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3739" y="2536826"/>
            <a:ext cx="5583739" cy="432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8636000" y="1771863"/>
            <a:ext cx="3164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各學年各學期的科目大要、教學綱要，化零為整為「課程目標」 、 「實施要點」</a:t>
            </a:r>
            <a:endParaRPr lang="zh-TW" altLang="en-US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2039815" y="507315"/>
            <a:ext cx="887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第一章  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新課綱課程架構－與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課綱的比較</a:t>
            </a:r>
            <a:endParaRPr lang="zh-CN" altLang="en-US" sz="32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sp>
        <p:nvSpPr>
          <p:cNvPr id="10" name="文本框 1"/>
          <p:cNvSpPr txBox="1"/>
          <p:nvPr/>
        </p:nvSpPr>
        <p:spPr>
          <a:xfrm>
            <a:off x="2813538" y="422910"/>
            <a:ext cx="786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章   技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高國語文新課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綱</a:t>
            </a:r>
            <a:endParaRPr lang="zh-CN" altLang="en-US" sz="32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09506" y="1250238"/>
            <a:ext cx="8867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高級中等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學校國語文課綱的共同理念：</a:t>
            </a:r>
            <a:endParaRPr lang="en-US" altLang="zh-TW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語文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是社會溝通與互動的媒介，也是文化的載體。語文教育旨在培養學生語言溝通與理 性思辨的知能，奠定適性發展與終身學習的基礎，幫助學生了解並探究不同的文化與價值觀， 促進族群互動與相互理解。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6347180"/>
              </p:ext>
            </p:extLst>
          </p:nvPr>
        </p:nvGraphicFramePr>
        <p:xfrm>
          <a:off x="944165" y="3635903"/>
          <a:ext cx="10307261" cy="3088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866"/>
                <a:gridCol w="653523"/>
                <a:gridCol w="653523"/>
                <a:gridCol w="653523"/>
                <a:gridCol w="653523"/>
                <a:gridCol w="653523"/>
                <a:gridCol w="653523"/>
                <a:gridCol w="876691"/>
                <a:gridCol w="876691"/>
                <a:gridCol w="876691"/>
                <a:gridCol w="987728"/>
                <a:gridCol w="987728"/>
                <a:gridCol w="987728"/>
              </a:tblGrid>
              <a:tr h="9368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教育階段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國民小學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國民中學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高級中等學校</a:t>
                      </a: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普通型、技術型、綜合型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9498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學習階段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9498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類別年級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smtClean="0"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六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七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八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九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十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十一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十二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12676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" y="2364740"/>
            <a:ext cx="6496050" cy="411734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5168447" y="1274534"/>
            <a:ext cx="1182914" cy="158931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949191" y="921434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第二章</a:t>
            </a:r>
            <a:endParaRPr lang="zh-TW" altLang="en-US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12898" y="28385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技高國語文新課綱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sp>
        <p:nvSpPr>
          <p:cNvPr id="10" name="文本框 1"/>
          <p:cNvSpPr txBox="1"/>
          <p:nvPr/>
        </p:nvSpPr>
        <p:spPr>
          <a:xfrm>
            <a:off x="2813538" y="422910"/>
            <a:ext cx="786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章   技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高國語文新課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綱</a:t>
            </a:r>
            <a:endParaRPr lang="zh-CN" altLang="en-US" sz="32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3759" y="1554704"/>
            <a:ext cx="8867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技高國語文領綱理念：</a:t>
            </a:r>
            <a:endParaRPr lang="en-US" altLang="zh-TW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語文教育在十二年國民基本教育中分為五個學習階段。位居於第五學習階段的技術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型高級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中等學校國語文教育，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除了承接前四階段，持續拓展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「文字篇章、文本表述、文化內涵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」等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學習內容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，提高學生「聆聽、口語表達、識字與寫字、閱讀、寫作」各方面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學習表現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也是開啟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人文視野和美感經驗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的樞紐；此外，國語文是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各種職業能力的基礎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，既是獲取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知識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跨領域學習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的橋樑，亦有助於造就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技能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才識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兼備的優質人才。</a:t>
            </a:r>
          </a:p>
        </p:txBody>
      </p:sp>
      <p:pic>
        <p:nvPicPr>
          <p:cNvPr id="1026" name="Picture 2" descr="http://static.flickr.com/82/254048236_a5045e0039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209" y="1091717"/>
            <a:ext cx="3941863" cy="460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759654" y="1088373"/>
            <a:ext cx="8210673" cy="5632311"/>
          </a:xfrm>
          <a:prstGeom prst="rect">
            <a:avLst/>
          </a:prstGeom>
          <a:solidFill>
            <a:schemeClr val="accent4">
              <a:lumMod val="60000"/>
              <a:lumOff val="40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言「專家只不過是一隻訓練有素的狗」語出何處及其英文原文？</a:t>
            </a: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解答： 英文原文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: ......It is essential that the student acquires an understanding of and a lively feeling for values. He must acquire a vivid sense of the beautiful and of the morally good. Otherwise he----with his specialized knowledge----more closely resembles a well-trained dog than a harmoniously developed person.</a:t>
            </a:r>
          </a:p>
          <a:p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中譯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讓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學生獲得對各種價值的理解和感受是很重要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400" dirty="0" smtClean="0"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他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必須能真切地感受到美麗與道德的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良善</a:t>
            </a:r>
            <a:r>
              <a:rPr lang="zh-TW" altLang="en-US" sz="2400" dirty="0">
                <a:latin typeface="新細明體"/>
              </a:rPr>
              <a:t>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否則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他的專業知識只是使他更像一隻受過良好訓練的狗，而不是一個和諧發展的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572402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中国风">
      <a:majorFont>
        <a:latin typeface="华文细黑"/>
        <a:ea typeface="方正清刻本悦宋简体"/>
        <a:cs typeface=""/>
      </a:majorFont>
      <a:minorFont>
        <a:latin typeface="华文细黑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1567</Words>
  <Application>Microsoft Office PowerPoint</Application>
  <PresentationFormat>自訂</PresentationFormat>
  <Paragraphs>185</Paragraphs>
  <Slides>24</Slides>
  <Notes>24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26" baseType="lpstr">
      <vt:lpstr>Office 主题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Ting</cp:lastModifiedBy>
  <cp:revision>155</cp:revision>
  <dcterms:created xsi:type="dcterms:W3CDTF">2015-09-16T01:40:00Z</dcterms:created>
  <dcterms:modified xsi:type="dcterms:W3CDTF">2019-06-26T04:43:11Z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